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56" r:id="rId3"/>
    <p:sldId id="259" r:id="rId4"/>
    <p:sldId id="260" r:id="rId5"/>
    <p:sldId id="261" r:id="rId6"/>
    <p:sldId id="274" r:id="rId7"/>
    <p:sldId id="271" r:id="rId8"/>
    <p:sldId id="262" r:id="rId9"/>
    <p:sldId id="263" r:id="rId10"/>
    <p:sldId id="264" r:id="rId11"/>
    <p:sldId id="265" r:id="rId12"/>
    <p:sldId id="273" r:id="rId13"/>
    <p:sldId id="266" r:id="rId14"/>
    <p:sldId id="267" r:id="rId15"/>
    <p:sldId id="269" r:id="rId16"/>
    <p:sldId id="272" r:id="rId17"/>
    <p:sldId id="268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83" r:id="rId26"/>
    <p:sldId id="270" r:id="rId27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1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31B8AA-BF6E-448A-A6B8-E6A6C200C88B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E6A5CE4-CD9B-48BD-938F-B5F28C63E845}">
      <dgm:prSet phldrT="[Texto]"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s-MX" sz="3600" b="1" dirty="0"/>
            <a:t>PEIA</a:t>
          </a:r>
        </a:p>
      </dgm:t>
    </dgm:pt>
    <dgm:pt modelId="{CABB7CC7-A441-4999-ADAC-776A486656D2}" type="parTrans" cxnId="{4C9BEAC2-13E0-4387-A7C4-E94041A8B271}">
      <dgm:prSet/>
      <dgm:spPr/>
      <dgm:t>
        <a:bodyPr/>
        <a:lstStyle/>
        <a:p>
          <a:endParaRPr lang="es-MX"/>
        </a:p>
      </dgm:t>
    </dgm:pt>
    <dgm:pt modelId="{501A610D-4C56-4ED5-BD80-D68483E12F62}" type="sibTrans" cxnId="{4C9BEAC2-13E0-4387-A7C4-E94041A8B271}">
      <dgm:prSet/>
      <dgm:spPr/>
      <dgm:t>
        <a:bodyPr/>
        <a:lstStyle/>
        <a:p>
          <a:endParaRPr lang="es-MX"/>
        </a:p>
      </dgm:t>
    </dgm:pt>
    <dgm:pt modelId="{22D4B24A-D33E-45A4-8D4E-92173CAF9DA3}">
      <dgm:prSet phldrT="[Texto]" custT="1"/>
      <dgm:spPr>
        <a:solidFill>
          <a:schemeClr val="accent3">
            <a:lumMod val="75000"/>
            <a:alpha val="50000"/>
          </a:schemeClr>
        </a:solidFill>
      </dgm:spPr>
      <dgm:t>
        <a:bodyPr/>
        <a:lstStyle/>
        <a:p>
          <a:r>
            <a:rPr lang="es-MX" sz="1000" b="1" dirty="0"/>
            <a:t>Consulta pública</a:t>
          </a:r>
        </a:p>
      </dgm:t>
    </dgm:pt>
    <dgm:pt modelId="{3E5672AF-9E1A-4EDA-89CB-89013AB7AB31}" type="parTrans" cxnId="{B03B625E-A8A3-405D-8478-DF848DB56C08}">
      <dgm:prSet/>
      <dgm:spPr/>
      <dgm:t>
        <a:bodyPr/>
        <a:lstStyle/>
        <a:p>
          <a:endParaRPr lang="es-MX"/>
        </a:p>
      </dgm:t>
    </dgm:pt>
    <dgm:pt modelId="{A83F3D25-FD88-4126-9DB7-E5F269927F71}" type="sibTrans" cxnId="{B03B625E-A8A3-405D-8478-DF848DB56C08}">
      <dgm:prSet/>
      <dgm:spPr/>
      <dgm:t>
        <a:bodyPr/>
        <a:lstStyle/>
        <a:p>
          <a:endParaRPr lang="es-MX"/>
        </a:p>
      </dgm:t>
    </dgm:pt>
    <dgm:pt modelId="{A0B0D2F3-8F7B-4B55-8B78-6C5C8A10ABE0}">
      <dgm:prSet phldrT="[Texto]" custT="1"/>
      <dgm:spPr>
        <a:solidFill>
          <a:schemeClr val="bg2">
            <a:lumMod val="75000"/>
            <a:alpha val="50000"/>
          </a:schemeClr>
        </a:solidFill>
      </dgm:spPr>
      <dgm:t>
        <a:bodyPr/>
        <a:lstStyle/>
        <a:p>
          <a:r>
            <a:rPr lang="es-MX" sz="1000" b="1" dirty="0"/>
            <a:t>Reunión pública</a:t>
          </a:r>
        </a:p>
      </dgm:t>
    </dgm:pt>
    <dgm:pt modelId="{CD431359-7677-400B-917E-01D4234A97A8}" type="parTrans" cxnId="{F1D02318-7774-4F8F-A8B0-1F8BACFA9721}">
      <dgm:prSet/>
      <dgm:spPr/>
      <dgm:t>
        <a:bodyPr/>
        <a:lstStyle/>
        <a:p>
          <a:endParaRPr lang="es-MX"/>
        </a:p>
      </dgm:t>
    </dgm:pt>
    <dgm:pt modelId="{94E783C0-C40F-431C-ACA7-748FAB504ADE}" type="sibTrans" cxnId="{F1D02318-7774-4F8F-A8B0-1F8BACFA9721}">
      <dgm:prSet/>
      <dgm:spPr/>
      <dgm:t>
        <a:bodyPr/>
        <a:lstStyle/>
        <a:p>
          <a:endParaRPr lang="es-MX"/>
        </a:p>
      </dgm:t>
    </dgm:pt>
    <dgm:pt modelId="{A1204EC6-FB50-428A-999A-722BEB5F46F2}" type="pres">
      <dgm:prSet presAssocID="{8531B8AA-BF6E-448A-A6B8-E6A6C200C88B}" presName="composite" presStyleCnt="0">
        <dgm:presLayoutVars>
          <dgm:chMax val="1"/>
          <dgm:dir/>
          <dgm:resizeHandles val="exact"/>
        </dgm:presLayoutVars>
      </dgm:prSet>
      <dgm:spPr/>
    </dgm:pt>
    <dgm:pt modelId="{8792BB48-0545-4466-B6FE-39835C00B87C}" type="pres">
      <dgm:prSet presAssocID="{8531B8AA-BF6E-448A-A6B8-E6A6C200C88B}" presName="radial" presStyleCnt="0">
        <dgm:presLayoutVars>
          <dgm:animLvl val="ctr"/>
        </dgm:presLayoutVars>
      </dgm:prSet>
      <dgm:spPr/>
    </dgm:pt>
    <dgm:pt modelId="{86836615-18A7-4898-9B19-80ACFB9EC13D}" type="pres">
      <dgm:prSet presAssocID="{6E6A5CE4-CD9B-48BD-938F-B5F28C63E845}" presName="centerShape" presStyleLbl="vennNode1" presStyleIdx="0" presStyleCnt="3" custLinFactNeighborX="852"/>
      <dgm:spPr/>
    </dgm:pt>
    <dgm:pt modelId="{FB757E8A-7C8E-4A90-A343-C778E945015E}" type="pres">
      <dgm:prSet presAssocID="{22D4B24A-D33E-45A4-8D4E-92173CAF9DA3}" presName="node" presStyleLbl="vennNode1" presStyleIdx="1" presStyleCnt="3" custRadScaleRad="110527" custRadScaleInc="-48214">
        <dgm:presLayoutVars>
          <dgm:bulletEnabled val="1"/>
        </dgm:presLayoutVars>
      </dgm:prSet>
      <dgm:spPr/>
    </dgm:pt>
    <dgm:pt modelId="{D35254F6-5FF1-43D5-B062-DAC193AB9F57}" type="pres">
      <dgm:prSet presAssocID="{A0B0D2F3-8F7B-4B55-8B78-6C5C8A10ABE0}" presName="node" presStyleLbl="vennNode1" presStyleIdx="2" presStyleCnt="3" custRadScaleRad="113584" custRadScaleInc="-50362">
        <dgm:presLayoutVars>
          <dgm:bulletEnabled val="1"/>
        </dgm:presLayoutVars>
      </dgm:prSet>
      <dgm:spPr/>
    </dgm:pt>
  </dgm:ptLst>
  <dgm:cxnLst>
    <dgm:cxn modelId="{EC81260F-D175-4286-B7EC-EA10BDFB01F7}" type="presOf" srcId="{A0B0D2F3-8F7B-4B55-8B78-6C5C8A10ABE0}" destId="{D35254F6-5FF1-43D5-B062-DAC193AB9F57}" srcOrd="0" destOrd="0" presId="urn:microsoft.com/office/officeart/2005/8/layout/radial3"/>
    <dgm:cxn modelId="{E12DC010-B399-4D1E-802E-5168C31A1F73}" type="presOf" srcId="{6E6A5CE4-CD9B-48BD-938F-B5F28C63E845}" destId="{86836615-18A7-4898-9B19-80ACFB9EC13D}" srcOrd="0" destOrd="0" presId="urn:microsoft.com/office/officeart/2005/8/layout/radial3"/>
    <dgm:cxn modelId="{F1D02318-7774-4F8F-A8B0-1F8BACFA9721}" srcId="{6E6A5CE4-CD9B-48BD-938F-B5F28C63E845}" destId="{A0B0D2F3-8F7B-4B55-8B78-6C5C8A10ABE0}" srcOrd="1" destOrd="0" parTransId="{CD431359-7677-400B-917E-01D4234A97A8}" sibTransId="{94E783C0-C40F-431C-ACA7-748FAB504ADE}"/>
    <dgm:cxn modelId="{B03B625E-A8A3-405D-8478-DF848DB56C08}" srcId="{6E6A5CE4-CD9B-48BD-938F-B5F28C63E845}" destId="{22D4B24A-D33E-45A4-8D4E-92173CAF9DA3}" srcOrd="0" destOrd="0" parTransId="{3E5672AF-9E1A-4EDA-89CB-89013AB7AB31}" sibTransId="{A83F3D25-FD88-4126-9DB7-E5F269927F71}"/>
    <dgm:cxn modelId="{4BBE9551-6DE7-45E8-81B1-34F61311D227}" type="presOf" srcId="{8531B8AA-BF6E-448A-A6B8-E6A6C200C88B}" destId="{A1204EC6-FB50-428A-999A-722BEB5F46F2}" srcOrd="0" destOrd="0" presId="urn:microsoft.com/office/officeart/2005/8/layout/radial3"/>
    <dgm:cxn modelId="{D91157AC-CF7C-4407-B214-31C24AAE8F8F}" type="presOf" srcId="{22D4B24A-D33E-45A4-8D4E-92173CAF9DA3}" destId="{FB757E8A-7C8E-4A90-A343-C778E945015E}" srcOrd="0" destOrd="0" presId="urn:microsoft.com/office/officeart/2005/8/layout/radial3"/>
    <dgm:cxn modelId="{4C9BEAC2-13E0-4387-A7C4-E94041A8B271}" srcId="{8531B8AA-BF6E-448A-A6B8-E6A6C200C88B}" destId="{6E6A5CE4-CD9B-48BD-938F-B5F28C63E845}" srcOrd="0" destOrd="0" parTransId="{CABB7CC7-A441-4999-ADAC-776A486656D2}" sibTransId="{501A610D-4C56-4ED5-BD80-D68483E12F62}"/>
    <dgm:cxn modelId="{174B2AD9-D578-4C39-97F0-8CC37CE010B1}" type="presParOf" srcId="{A1204EC6-FB50-428A-999A-722BEB5F46F2}" destId="{8792BB48-0545-4466-B6FE-39835C00B87C}" srcOrd="0" destOrd="0" presId="urn:microsoft.com/office/officeart/2005/8/layout/radial3"/>
    <dgm:cxn modelId="{3B220684-9127-4386-9870-8F18A16EAF95}" type="presParOf" srcId="{8792BB48-0545-4466-B6FE-39835C00B87C}" destId="{86836615-18A7-4898-9B19-80ACFB9EC13D}" srcOrd="0" destOrd="0" presId="urn:microsoft.com/office/officeart/2005/8/layout/radial3"/>
    <dgm:cxn modelId="{40DB5487-C9E6-4C28-B1DF-BCF114ECAEA7}" type="presParOf" srcId="{8792BB48-0545-4466-B6FE-39835C00B87C}" destId="{FB757E8A-7C8E-4A90-A343-C778E945015E}" srcOrd="1" destOrd="0" presId="urn:microsoft.com/office/officeart/2005/8/layout/radial3"/>
    <dgm:cxn modelId="{0D8FCEB0-8082-4DBF-86F2-67C91D78B02D}" type="presParOf" srcId="{8792BB48-0545-4466-B6FE-39835C00B87C}" destId="{D35254F6-5FF1-43D5-B062-DAC193AB9F57}" srcOrd="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36615-18A7-4898-9B19-80ACFB9EC13D}">
      <dsp:nvSpPr>
        <dsp:cNvPr id="0" name=""/>
        <dsp:cNvSpPr/>
      </dsp:nvSpPr>
      <dsp:spPr>
        <a:xfrm>
          <a:off x="1945890" y="904875"/>
          <a:ext cx="2254249" cy="2254249"/>
        </a:xfrm>
        <a:prstGeom prst="ellipse">
          <a:avLst/>
        </a:prstGeom>
        <a:solidFill>
          <a:srgbClr val="00B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b="1" kern="1200" dirty="0"/>
            <a:t>PEIA</a:t>
          </a:r>
        </a:p>
      </dsp:txBody>
      <dsp:txXfrm>
        <a:off x="2276017" y="1235002"/>
        <a:ext cx="1593995" cy="1593995"/>
      </dsp:txXfrm>
    </dsp:sp>
    <dsp:sp modelId="{FB757E8A-7C8E-4A90-A343-C778E945015E}">
      <dsp:nvSpPr>
        <dsp:cNvPr id="0" name=""/>
        <dsp:cNvSpPr/>
      </dsp:nvSpPr>
      <dsp:spPr>
        <a:xfrm>
          <a:off x="864415" y="1377444"/>
          <a:ext cx="1127124" cy="1127124"/>
        </a:xfrm>
        <a:prstGeom prst="ellipse">
          <a:avLst/>
        </a:prstGeom>
        <a:solidFill>
          <a:schemeClr val="accent3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/>
            <a:t>Consulta pública</a:t>
          </a:r>
        </a:p>
      </dsp:txBody>
      <dsp:txXfrm>
        <a:off x="1029478" y="1542507"/>
        <a:ext cx="796998" cy="796998"/>
      </dsp:txXfrm>
    </dsp:sp>
    <dsp:sp modelId="{D35254F6-5FF1-43D5-B062-DAC193AB9F57}">
      <dsp:nvSpPr>
        <dsp:cNvPr id="0" name=""/>
        <dsp:cNvSpPr/>
      </dsp:nvSpPr>
      <dsp:spPr>
        <a:xfrm>
          <a:off x="4151782" y="1449474"/>
          <a:ext cx="1127124" cy="1127124"/>
        </a:xfrm>
        <a:prstGeom prst="ellipse">
          <a:avLst/>
        </a:prstGeom>
        <a:solidFill>
          <a:schemeClr val="bg2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/>
            <a:t>Reunión pública</a:t>
          </a:r>
        </a:p>
      </dsp:txBody>
      <dsp:txXfrm>
        <a:off x="4316845" y="1614537"/>
        <a:ext cx="796998" cy="796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9164-B420-4261-8BF6-021AFE0E9D22}" type="datetimeFigureOut">
              <a:rPr lang="es-MX" smtClean="0"/>
              <a:t>20/09/2018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075F-CB4C-414B-9F23-06301FD646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6071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9164-B420-4261-8BF6-021AFE0E9D22}" type="datetimeFigureOut">
              <a:rPr lang="es-MX" smtClean="0"/>
              <a:t>20/09/2018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075F-CB4C-414B-9F23-06301FD646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20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9164-B420-4261-8BF6-021AFE0E9D22}" type="datetimeFigureOut">
              <a:rPr lang="es-MX" smtClean="0"/>
              <a:t>20/09/2018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075F-CB4C-414B-9F23-06301FD646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8155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9164-B420-4261-8BF6-021AFE0E9D22}" type="datetimeFigureOut">
              <a:rPr lang="es-MX" smtClean="0"/>
              <a:t>20/09/2018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075F-CB4C-414B-9F23-06301FD646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6907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9164-B420-4261-8BF6-021AFE0E9D22}" type="datetimeFigureOut">
              <a:rPr lang="es-MX" smtClean="0"/>
              <a:t>20/09/2018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075F-CB4C-414B-9F23-06301FD646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1873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9164-B420-4261-8BF6-021AFE0E9D22}" type="datetimeFigureOut">
              <a:rPr lang="es-MX" smtClean="0"/>
              <a:t>20/09/2018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075F-CB4C-414B-9F23-06301FD646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8973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9164-B420-4261-8BF6-021AFE0E9D22}" type="datetimeFigureOut">
              <a:rPr lang="es-MX" smtClean="0"/>
              <a:t>20/09/2018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075F-CB4C-414B-9F23-06301FD646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874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9164-B420-4261-8BF6-021AFE0E9D22}" type="datetimeFigureOut">
              <a:rPr lang="es-MX" smtClean="0"/>
              <a:t>20/09/2018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075F-CB4C-414B-9F23-06301FD646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2675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9164-B420-4261-8BF6-021AFE0E9D22}" type="datetimeFigureOut">
              <a:rPr lang="es-MX" smtClean="0"/>
              <a:t>20/09/2018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075F-CB4C-414B-9F23-06301FD646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437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9164-B420-4261-8BF6-021AFE0E9D22}" type="datetimeFigureOut">
              <a:rPr lang="es-MX" smtClean="0"/>
              <a:t>20/09/2018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075F-CB4C-414B-9F23-06301FD646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796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9164-B420-4261-8BF6-021AFE0E9D22}" type="datetimeFigureOut">
              <a:rPr lang="es-MX" smtClean="0"/>
              <a:t>20/09/2018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075F-CB4C-414B-9F23-06301FD646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3609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99164-B420-4261-8BF6-021AFE0E9D22}" type="datetimeFigureOut">
              <a:rPr lang="es-MX" smtClean="0"/>
              <a:t>20/09/2018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C075F-CB4C-414B-9F23-06301FD646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429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.mx/url?sa=i&amp;source=images&amp;cd=&amp;cad=rja&amp;docid=Z2JUWMq7owpbiM&amp;tbnid=R7GlF84NV1N6-M:&amp;ved=0CAgQjRwwAA&amp;url=http://www.mch.cl/revistas/index_neo.php?id=825&amp;ei=p6W3Ue3sMqibigft7YH4DA&amp;psig=AFQjCNFQM2DOQ178viNoSllYRnWt6RD7tA&amp;ust=137107639191830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hyperlink" Target="http://www.google.com.mx/url?sa=i&amp;rct=j&amp;q=&amp;esrc=s&amp;frm=1&amp;source=images&amp;cd=&amp;cad=rja&amp;docid=UZfIfvD-hhLuBM&amp;tbnid=WUHbLSlO2RxzPM:&amp;ved=0CAUQjRw&amp;url=http://www.chancadoras.org/blog/mineral-de-oro-de-proceso-integrado-de-la-maquinaria.html&amp;ei=SKe3UY_iO-OpiAfNoIHABw&amp;bvm=bv.47534661,d.aGc&amp;psig=AFQjCNE8sB82c2g2DUEhVg2WsPqzJoTCcQ&amp;ust=137107678257198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://www.google.com.mx/url?sa=i&amp;rct=j&amp;q=&amp;esrc=s&amp;frm=1&amp;source=images&amp;cd=&amp;cad=rja&amp;docid=IdvPUGFuasXkIM&amp;tbnid=KDx2cEn8uyKtkM:&amp;ved=0CAUQjRw&amp;url=http://dairislopez.blogspot.com/2012/09/flora-y-fauna-de-colombia.html&amp;ei=yZ7EUeHJO-2iiAfA44DoBQ&amp;bvm=bv.48293060,d.aGc&amp;psig=AFQjCNETqUP7s1GzSC-0oMoQR5O425B-cg&amp;ust=137192658266584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mx/url?sa=i&amp;rct=j&amp;q=&amp;esrc=s&amp;frm=1&amp;source=images&amp;cd=&amp;cad=rja&amp;docid=2txN4WToGk7omM&amp;tbnid=Ls1Q97gpjqtJuM:&amp;ved=0CAUQjRw&amp;url=http://www.esacademic.com/dic.nsf/eswiki/690129&amp;ei=WKDEUeHvIOa3iQegw4CgDw&amp;bvm=bv.48293060,d.aGc&amp;psig=AFQjCNFwmj_-T8OZfBiDHz58HX50iH5N0g&amp;ust=1371926812180737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www.google.com.mx/url?sa=i&amp;rct=j&amp;q=&amp;esrc=s&amp;frm=1&amp;source=images&amp;cd=&amp;cad=rja&amp;docid=RgWTsGQqHN-sQM&amp;tbnid=LK4P5jT5R3FRwM:&amp;ved=0CAUQjRw&amp;url=http://pt.wikipedia.org/wiki/Fauna_e_flora_de_Istambul&amp;ei=Dp_EUZ3WDYf8iAeDh4DIDQ&amp;bvm=bv.48293060,d.aGc&amp;psig=AFQjCNETqUP7s1GzSC-0oMoQR5O425B-cg&amp;ust=137192658266584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2" Type="http://schemas.openxmlformats.org/officeDocument/2006/relationships/image" Target="../media/image28.png"/><Relationship Id="rId16" Type="http://schemas.openxmlformats.org/officeDocument/2006/relationships/image" Target="../media/image42.jpeg"/><Relationship Id="rId20" Type="http://schemas.openxmlformats.org/officeDocument/2006/relationships/image" Target="../media/image46.pn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31" Type="http://schemas.openxmlformats.org/officeDocument/2006/relationships/image" Target="../media/image57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jpg"/><Relationship Id="rId27" Type="http://schemas.openxmlformats.org/officeDocument/2006/relationships/image" Target="../media/image53.png"/><Relationship Id="rId30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mx/url?sa=i&amp;rct=j&amp;q=&amp;esrc=s&amp;frm=1&amp;source=images&amp;cd=&amp;cad=rja&amp;docid=i0y_ji7dJVg-RM&amp;tbnid=lKiPQVSvbuEgpM:&amp;ved=0CAUQjRw&amp;url=http://blogviniciusdesantana.com/10551/&amp;ei=yoEwUrK4Dc3ligLctoCABw&amp;psig=AFQjCNHr5kU6_mm3xx23Jd6xttcqmmuF3w&amp;ust=1378997017297791" TargetMode="External"/><Relationship Id="rId3" Type="http://schemas.openxmlformats.org/officeDocument/2006/relationships/image" Target="../media/image62.png"/><Relationship Id="rId7" Type="http://schemas.openxmlformats.org/officeDocument/2006/relationships/image" Target="../media/image63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mx/url?sa=i&amp;rct=j&amp;q=&amp;esrc=s&amp;frm=1&amp;source=images&amp;cd=&amp;cad=rja&amp;docid=uwpjGy73lR9i-M&amp;tbnid=7Gyo8ol2rWdhjM:&amp;ved=0CAUQjRw&amp;url=http://es.123rf.com/photo_5775401_paisaje-de-pastizales-en-la-salida-del-sol-la-montana-brandberg-namibia-africa-del-sur.html&amp;ei=JYEwUufmF-zpigK_Ag&amp;bvm=bv.52109249,d.cGE&amp;psig=AFQjCNEERJDUL3LPyfQfXYC4-pjYjAQy5Q&amp;ust=1378996881515174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www.google.com.mx/url?sa=i&amp;rct=j&amp;q=&amp;esrc=s&amp;frm=1&amp;source=images&amp;cd=&amp;cad=rja&amp;docid=BxwCLtGexa8QAM&amp;tbnid=x-3-4ZnpJaCERM:&amp;ved=0CAUQjRw&amp;url=http://carmenmartinpadial.wordpress.com/2009/08/26/la-amenaza-sobre-los-bosques-boreales/&amp;ei=4oAwUuLnO6OMigKpnoGoAQ&amp;bvm=bv.52109249,d.cGE&amp;psig=AFQjCNHgXLdUGTuYNXDggP7dGab876pp7Q&amp;ust=1378996803607290" TargetMode="External"/><Relationship Id="rId9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mx/url?sa=i&amp;rct=j&amp;q=&amp;esrc=s&amp;frm=1&amp;source=images&amp;cd=&amp;cad=rja&amp;docid=6ZDh8oBNheAMzM&amp;tbnid=tD9F76qiH6VF1M:&amp;ved=0CAUQjRw&amp;url=http://www.marmorinforma.mx/Nacional/Nacionales/Indigenas-los-mas-olvidados-de-Mexico&amp;ei=JPgxUsn_DMaw2QXK24GwCw&amp;bvm=bv.52109249,d.b2I&amp;psig=AFQjCNGqzQEcZtmxJYxfeYJx5Y0Wi6UhrQ&amp;ust=1379092882376914" TargetMode="External"/><Relationship Id="rId3" Type="http://schemas.openxmlformats.org/officeDocument/2006/relationships/image" Target="../media/image62.pn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mx/url?sa=i&amp;rct=j&amp;q=&amp;esrc=s&amp;frm=1&amp;source=images&amp;cd=&amp;cad=rja&amp;docid=hprsroUOYh-MJM&amp;tbnid=2d3i_Yy1wOB2dM:&amp;ved=0CAUQjRw&amp;url=http://newsletteriie.blogspot.com/2011_04_01_archive.html&amp;ei=xvcxUuzYH-WH2AXg9ICQDQ&amp;bvm=bv.52109249,d.b2I&amp;psig=AFQjCNEo19-wUPaCwsdzpxja-5dPL3eMSw&amp;ust=1379092784180160" TargetMode="External"/><Relationship Id="rId11" Type="http://schemas.openxmlformats.org/officeDocument/2006/relationships/image" Target="../media/image68.jpeg"/><Relationship Id="rId5" Type="http://schemas.openxmlformats.org/officeDocument/2006/relationships/image" Target="../media/image65.jpeg"/><Relationship Id="rId10" Type="http://schemas.openxmlformats.org/officeDocument/2006/relationships/hyperlink" Target="http://www.google.com.mx/url?sa=i&amp;rct=j&amp;q=&amp;esrc=s&amp;frm=1&amp;source=images&amp;cd=&amp;cad=rja&amp;docid=CV9BL1R3E_QO8M&amp;tbnid=Yhqx7Z5czTKBmM:&amp;ved=0CAUQjRw&amp;url=http://www.informador.com.mx/mexico/2013/459950/6/la-onu-pide-a-mexico-revisar-leyes-mineras-para-respetar-indigenas.htm&amp;ei=bvgxUurmLIHa2AW2soHoDg&amp;bvm=bv.52109249,d.b2I&amp;psig=AFQjCNGqzQEcZtmxJYxfeYJx5Y0Wi6UhrQ&amp;ust=1379092882376914" TargetMode="External"/><Relationship Id="rId4" Type="http://schemas.openxmlformats.org/officeDocument/2006/relationships/hyperlink" Target="http://www.google.com.mx/url?sa=i&amp;rct=j&amp;q=&amp;esrc=s&amp;frm=1&amp;source=images&amp;cd=&amp;cad=rja&amp;docid=b0w6wUWiEbgAlM&amp;tbnid=WKGP9E2IXkvFlM:&amp;ved=0CAUQjRw&amp;url=http://www.flickriver.com/photos/tags/500kv/interesting/&amp;ei=dfcxUuiUE4nG2wWH-4DwCg&amp;bvm=bv.52109249,d.b2I&amp;psig=AFQjCNF6ZMg9VG3Safi0oX3mWcAe2F1-6A&amp;ust=1379092597514144" TargetMode="External"/><Relationship Id="rId9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www.google.com.mx/url?sa=i&amp;rct=j&amp;q=&amp;esrc=s&amp;frm=1&amp;source=images&amp;cd=&amp;cad=rja&amp;docid=ph7kZeCGLE2PsM&amp;tbnid=B_sW_T9Nf_ZQvM:&amp;ved=0CAUQjRw&amp;url=http://www.elplaneta.ws/inicio/?p=51200&amp;ei=tcowUsjcDYeqiAKt44CYAg&amp;bvm=bv.52109249,d.cGE&amp;psig=AFQjCNHu4eQ96u6BxhV-dw2C2aqmM_i17A&amp;ust=137901555792043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mx/url?sa=i&amp;rct=j&amp;q=&amp;esrc=s&amp;frm=1&amp;source=images&amp;cd=&amp;cad=rja&amp;docid=gBFxFxbVRkOgkM&amp;tbnid=1T59qYvRvMyeiM:&amp;ved=0CAUQjRw&amp;url=http://loscombustionistas.blogspot.com/&amp;ei=XHowUueACIbiigKF3IH4Dw&amp;bvm=bv.52109249,d.cGE&amp;psig=AFQjCNGXmIaUpi6hz-wrBUSivsBMJn1Oew&amp;ust=1378994508366947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www.google.com.mx/url?sa=i&amp;rct=j&amp;q=&amp;esrc=s&amp;frm=1&amp;source=images&amp;cd=&amp;cad=rja&amp;docid=BxwCLtGexa8QAM&amp;tbnid=x-3-4ZnpJaCERM:&amp;ved=0CAUQjRw&amp;url=http://carmenmartinpadial.wordpress.com/2009/08/26/la-amenaza-sobre-los-bosques-boreales/&amp;ei=4oAwUuLnO6OMigKpnoGoAQ&amp;bvm=bv.52109249,d.cGE&amp;psig=AFQjCNHgXLdUGTuYNXDggP7dGab876pp7Q&amp;ust=1378996803607290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2.png"/><Relationship Id="rId7" Type="http://schemas.openxmlformats.org/officeDocument/2006/relationships/image" Target="../media/image70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mx/url?sa=i&amp;rct=j&amp;q=&amp;esrc=s&amp;frm=1&amp;source=images&amp;cd=&amp;cad=rja&amp;docid=8bFYZWibWr-a8M&amp;tbnid=bv4c_jFv1WiXBM:&amp;ved=0CAUQjRw&amp;url=http://www.noticiasmvs.com/?_escaped_fragment_=/noticias/cincuenta-por-ciento-de-las-anp-carecen-de-plan-de-manejo-semarnat-685.html&amp;ei=VfUxUoDhCaLD2wWfkYHwAg&amp;bvm=bv.52109249,d.b2I&amp;psig=AFQjCNGOt5uu6iJX7MflRZGWOt8mpVfqxA&amp;ust=1379092102193261" TargetMode="External"/><Relationship Id="rId5" Type="http://schemas.openxmlformats.org/officeDocument/2006/relationships/image" Target="../media/image69.jpeg"/><Relationship Id="rId4" Type="http://schemas.openxmlformats.org/officeDocument/2006/relationships/hyperlink" Target="http://www.google.com.mx/url?sa=i&amp;rct=j&amp;q=&amp;esrc=s&amp;frm=1&amp;source=images&amp;cd=&amp;cad=rja&amp;docid=8bFYZWibWr-a8M&amp;tbnid=bv4c_jFv1WiXBM:&amp;ved=0CAUQjRw&amp;url=http://eleconomista.com.mx/politica/2009/10/29/derribaran-7000-arboles-santuario-mariposa-monarca&amp;ei=LvUxUq26B6Wc2gW9g4CACQ&amp;bvm=bv.52109249,d.b2I&amp;psig=AFQjCNGOt5uu6iJX7MflRZGWOt8mpVfqxA&amp;ust=137909210219326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2.jpeg"/><Relationship Id="rId2" Type="http://schemas.openxmlformats.org/officeDocument/2006/relationships/hyperlink" Target="http://www.google.com.mx/url?sa=i&amp;rct=j&amp;q=&amp;esrc=s&amp;frm=1&amp;source=images&amp;cd=&amp;cad=rja&amp;docid=dW11BLka9xVPZM&amp;tbnid=mjiCk0ETTQkVsM:&amp;ved=0CAUQjRw&amp;url=http://www.fcf.uanl.mx/publicaciones/que-es-el-manejo-forestal-sustentable&amp;ei=KsowUoToOYesjALC1YHIAQ&amp;bvm=bv.52109249,d.cGE&amp;psig=AFQjCNHu4eQ96u6BxhV-dw2C2aqmM_i17A&amp;ust=137901555792043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mx/url?sa=i&amp;rct=j&amp;q=&amp;esrc=s&amp;frm=1&amp;source=images&amp;cd=&amp;cad=rja&amp;docid=lmhaWrsK6nicQM&amp;tbnid=wN4XYLXZs23QCM:&amp;ved=0CAUQjRw&amp;url=http://mexico.cnn.com/planetacnn/2010/12/02/la-conservacion-de-ecosistemas-marinos-contribuiria-a-reducir-el-co2&amp;ei=8sowUtveGoKQiALju4DACg&amp;bvm=bv.52109249,d.cGE&amp;psig=AFQjCNHu4eQ96u6BxhV-dw2C2aqmM_i17A&amp;ust=1379015557920431" TargetMode="External"/><Relationship Id="rId5" Type="http://schemas.openxmlformats.org/officeDocument/2006/relationships/image" Target="../media/image1.jpeg"/><Relationship Id="rId4" Type="http://schemas.openxmlformats.org/officeDocument/2006/relationships/hyperlink" Target="http://www.google.com.mx/url?sa=i&amp;rct=j&amp;q=&amp;esrc=s&amp;frm=1&amp;source=images&amp;cd=&amp;cad=rja&amp;docid=ph7kZeCGLE2PsM&amp;tbnid=B_sW_T9Nf_ZQvM:&amp;ved=0CAUQjRw&amp;url=http://www.elplaneta.ws/inicio/?p=51200&amp;ei=tcowUsjcDYeqiAKt44CYAg&amp;bvm=bv.52109249,d.cGE&amp;psig=AFQjCNHu4eQ96u6BxhV-dw2C2aqmM_i17A&amp;ust=1379015557920431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www.google.com.mx/url?sa=i&amp;rct=j&amp;q=&amp;esrc=s&amp;frm=1&amp;source=images&amp;cd=&amp;cad=rja&amp;docid=A9ieirp1XdV78M&amp;tbnid=ZGdrerSMFQ2vnM:&amp;ved=0CAUQjRw&amp;url=http://www.cplatina.com/oficial/casosdeexito&amp;ei=xnowUpGKF6zVigKB1ICwDg&amp;bvm=bv.52109249,d.cGE&amp;psig=AFQjCNGXmIaUpi6hz-wrBUSivsBMJn1Oew&amp;ust=137899450836694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mx/url?sa=i&amp;rct=j&amp;q=&amp;esrc=s&amp;frm=1&amp;source=images&amp;cd=&amp;cad=rja&amp;docid=SOPBaRXNT7zS-M&amp;tbnid=rCTAu53fbIScxM:&amp;ved=0CAUQjRw&amp;url=http://www.sitiosolar.com/noticias.htm&amp;ei=ZHswUv2jLq_EiwLnz4DAAg&amp;bvm=bv.52109249,d.cGE&amp;psig=AFQjCNGXmIaUpi6hz-wrBUSivsBMJn1Oew&amp;ust=1378994508366947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www.google.com.mx/url?sa=i&amp;rct=j&amp;q=&amp;esrc=s&amp;frm=1&amp;source=images&amp;cd=&amp;cad=rja&amp;docid=A9ieirp1XdV78M&amp;tbnid=ZGdrerSMFQ2vnM:&amp;ved=0CAUQjRw&amp;url=http://manzanillo.mexicoxport.com/noticias/3511/seccion.php&amp;ei=E3swUpSMDsisiALO7oDQBA&amp;bvm=bv.52109249,d.cGE&amp;psig=AFQjCNGXmIaUpi6hz-wrBUSivsBMJn1Oew&amp;ust=137899450836694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EB2D9072-D78F-41D8-8D90-0A95A7A31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860" y="1293803"/>
            <a:ext cx="7772400" cy="1470025"/>
          </a:xfrm>
        </p:spPr>
        <p:txBody>
          <a:bodyPr>
            <a:normAutofit/>
          </a:bodyPr>
          <a:lstStyle/>
          <a:p>
            <a:r>
              <a:rPr lang="es-MX" sz="3200" b="1" dirty="0"/>
              <a:t>PROCEDIMIENTO DE EVALUACION DE IMPACTO AMBIENTAL (PEIA)</a:t>
            </a:r>
          </a:p>
        </p:txBody>
      </p:sp>
      <p:sp>
        <p:nvSpPr>
          <p:cNvPr id="5" name="2 Subtítulo">
            <a:extLst>
              <a:ext uri="{FF2B5EF4-FFF2-40B4-BE49-F238E27FC236}">
                <a16:creationId xmlns:a16="http://schemas.microsoft.com/office/drawing/2014/main" id="{ABFCC019-6FFB-4A31-89CC-44DD09F0F2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660" y="3553679"/>
            <a:ext cx="7200800" cy="1126976"/>
          </a:xfrm>
        </p:spPr>
        <p:txBody>
          <a:bodyPr>
            <a:normAutofit/>
          </a:bodyPr>
          <a:lstStyle/>
          <a:p>
            <a:r>
              <a:rPr lang="es-MX" sz="2400" b="1" dirty="0">
                <a:solidFill>
                  <a:schemeClr val="tx1"/>
                </a:solidFill>
              </a:rPr>
              <a:t>AUTORIZACIÓN CON CÁRACTER PREVENTIVO Y OBLIGATORIA DE LOS PROYECTOS DE SECTOR ELÉCTRICO</a:t>
            </a:r>
          </a:p>
        </p:txBody>
      </p:sp>
    </p:spTree>
    <p:extLst>
      <p:ext uri="{BB962C8B-B14F-4D97-AF65-F5344CB8AC3E}">
        <p14:creationId xmlns:p14="http://schemas.microsoft.com/office/powerpoint/2010/main" val="2603694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Rectángulo">
            <a:extLst>
              <a:ext uri="{FF2B5EF4-FFF2-40B4-BE49-F238E27FC236}">
                <a16:creationId xmlns:a16="http://schemas.microsoft.com/office/drawing/2014/main" id="{230D54C6-B28C-4934-9F6A-F09749E2B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980728"/>
            <a:ext cx="8655997" cy="30777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  <a:latin typeface="Soberana Sans" panose="02000000000000000000" pitchFamily="50" charset="0"/>
                <a:cs typeface="Century Gothic"/>
              </a:rPr>
              <a:t>EVOLUCIÓN DEL ENFOQUE INTEGRAL DE LA EVALUACIÓN DEL IMPACTO AMBIENTAL</a:t>
            </a:r>
          </a:p>
        </p:txBody>
      </p:sp>
      <p:pic>
        <p:nvPicPr>
          <p:cNvPr id="5" name="4 Imagen">
            <a:extLst>
              <a:ext uri="{FF2B5EF4-FFF2-40B4-BE49-F238E27FC236}">
                <a16:creationId xmlns:a16="http://schemas.microsoft.com/office/drawing/2014/main" id="{9064225D-63EA-4B49-AEC7-D10677CEB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984776" cy="454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3848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Rectángulo">
            <a:extLst>
              <a:ext uri="{FF2B5EF4-FFF2-40B4-BE49-F238E27FC236}">
                <a16:creationId xmlns:a16="http://schemas.microsoft.com/office/drawing/2014/main" id="{CAE5D209-6305-4C66-9E76-9093976D8BBE}"/>
              </a:ext>
            </a:extLst>
          </p:cNvPr>
          <p:cNvSpPr/>
          <p:nvPr/>
        </p:nvSpPr>
        <p:spPr>
          <a:xfrm>
            <a:off x="251520" y="980728"/>
            <a:ext cx="7128792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179388" indent="-179388" algn="ctr"/>
            <a:r>
              <a:rPr lang="es-MX" sz="1400" b="1" dirty="0">
                <a:solidFill>
                  <a:schemeClr val="bg1"/>
                </a:solidFill>
                <a:latin typeface="Soberana Sans" panose="02000000000000000000" pitchFamily="50" charset="0"/>
              </a:rPr>
              <a:t>VIABILIDAD AMBIENTAL DENTRO DEL PROCEDIMIENTO DE EVALUACIÓN DE IMPACTO AMBIENTAL (PEIA)</a:t>
            </a:r>
          </a:p>
        </p:txBody>
      </p:sp>
      <p:sp>
        <p:nvSpPr>
          <p:cNvPr id="5" name="10 Rectángulo">
            <a:extLst>
              <a:ext uri="{FF2B5EF4-FFF2-40B4-BE49-F238E27FC236}">
                <a16:creationId xmlns:a16="http://schemas.microsoft.com/office/drawing/2014/main" id="{B631D111-845E-45D9-9133-430E8458F162}"/>
              </a:ext>
            </a:extLst>
          </p:cNvPr>
          <p:cNvSpPr/>
          <p:nvPr/>
        </p:nvSpPr>
        <p:spPr>
          <a:xfrm>
            <a:off x="107504" y="1772816"/>
            <a:ext cx="6660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dirty="0">
                <a:latin typeface="Soberana Sans" panose="02000000000000000000" pitchFamily="50" charset="0"/>
              </a:rPr>
              <a:t>La </a:t>
            </a:r>
            <a:r>
              <a:rPr lang="es-MX" sz="1200" b="1" u="sng" dirty="0">
                <a:latin typeface="Soberana Sans" panose="02000000000000000000" pitchFamily="50" charset="0"/>
              </a:rPr>
              <a:t>viabilidad ambiental </a:t>
            </a:r>
            <a:r>
              <a:rPr lang="es-MX" sz="1200" dirty="0">
                <a:latin typeface="Soberana Sans" panose="02000000000000000000" pitchFamily="50" charset="0"/>
              </a:rPr>
              <a:t> de los proyectos debe estar determinada por los criterios sostenibles ambientalmente de los </a:t>
            </a:r>
            <a:r>
              <a:rPr lang="es-MX" sz="1200" b="1" u="sng" dirty="0">
                <a:latin typeface="Soberana Sans" panose="02000000000000000000" pitchFamily="50" charset="0"/>
              </a:rPr>
              <a:t>recursos naturales </a:t>
            </a:r>
            <a:r>
              <a:rPr lang="es-MX" sz="1200" dirty="0">
                <a:latin typeface="Soberana Sans" panose="02000000000000000000" pitchFamily="50" charset="0"/>
              </a:rPr>
              <a:t>y por sus efectos de </a:t>
            </a:r>
            <a:r>
              <a:rPr lang="es-MX" sz="1200" b="1" u="sng" dirty="0">
                <a:latin typeface="Soberana Sans" panose="02000000000000000000" pitchFamily="50" charset="0"/>
              </a:rPr>
              <a:t>contaminación</a:t>
            </a:r>
            <a:r>
              <a:rPr lang="es-MX" sz="1200" dirty="0">
                <a:latin typeface="Soberana Sans" panose="02000000000000000000" pitchFamily="50" charset="0"/>
              </a:rPr>
              <a:t>  al medio ambiente.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0000D56A-A087-4668-8EF5-FED01C64D3E6}"/>
              </a:ext>
            </a:extLst>
          </p:cNvPr>
          <p:cNvGrpSpPr/>
          <p:nvPr/>
        </p:nvGrpSpPr>
        <p:grpSpPr>
          <a:xfrm>
            <a:off x="179512" y="2564904"/>
            <a:ext cx="6696744" cy="3744416"/>
            <a:chOff x="35496" y="2420888"/>
            <a:chExt cx="6696744" cy="3744416"/>
          </a:xfrm>
        </p:grpSpPr>
        <p:sp>
          <p:nvSpPr>
            <p:cNvPr id="7" name="2 CuadroTexto">
              <a:extLst>
                <a:ext uri="{FF2B5EF4-FFF2-40B4-BE49-F238E27FC236}">
                  <a16:creationId xmlns:a16="http://schemas.microsoft.com/office/drawing/2014/main" id="{5C5DD665-4B34-4E6F-BB09-3A3309373B7D}"/>
                </a:ext>
              </a:extLst>
            </p:cNvPr>
            <p:cNvSpPr txBox="1"/>
            <p:nvPr/>
          </p:nvSpPr>
          <p:spPr>
            <a:xfrm>
              <a:off x="35496" y="3555013"/>
              <a:ext cx="23762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latin typeface="Soberana Sans" panose="02000000000000000000" pitchFamily="50" charset="0"/>
                </a:rPr>
                <a:t>VIABILIDAD AMBIENTAL</a:t>
              </a:r>
            </a:p>
            <a:p>
              <a:pPr algn="ctr"/>
              <a:endParaRPr lang="es-MX" sz="1200" b="1" dirty="0">
                <a:latin typeface="Soberana Sans" panose="02000000000000000000" pitchFamily="50" charset="0"/>
              </a:endParaRPr>
            </a:p>
            <a:p>
              <a:pPr algn="ctr"/>
              <a:r>
                <a:rPr lang="es-MX" sz="1200" b="1" dirty="0">
                  <a:latin typeface="Soberana Sans" panose="02000000000000000000" pitchFamily="50" charset="0"/>
                </a:rPr>
                <a:t>CRITERIOS SOSTENIBLES AMBIENTALMENTE</a:t>
              </a:r>
            </a:p>
          </p:txBody>
        </p:sp>
        <p:sp>
          <p:nvSpPr>
            <p:cNvPr id="8" name="11 CuadroTexto">
              <a:extLst>
                <a:ext uri="{FF2B5EF4-FFF2-40B4-BE49-F238E27FC236}">
                  <a16:creationId xmlns:a16="http://schemas.microsoft.com/office/drawing/2014/main" id="{B5555C93-9409-4B60-B8C2-8F5B9031D8F0}"/>
                </a:ext>
              </a:extLst>
            </p:cNvPr>
            <p:cNvSpPr txBox="1"/>
            <p:nvPr/>
          </p:nvSpPr>
          <p:spPr>
            <a:xfrm>
              <a:off x="2915816" y="2476634"/>
              <a:ext cx="381642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latin typeface="Soberana Sans" panose="02000000000000000000" pitchFamily="50" charset="0"/>
                </a:rPr>
                <a:t>Recursos Naturales </a:t>
              </a:r>
            </a:p>
            <a:p>
              <a:pPr algn="ctr"/>
              <a:r>
                <a:rPr lang="es-MX" sz="1200" b="1" dirty="0">
                  <a:latin typeface="Soberana Sans" panose="02000000000000000000" pitchFamily="50" charset="0"/>
                </a:rPr>
                <a:t>Renovables y no renovables</a:t>
              </a:r>
            </a:p>
            <a:p>
              <a:endParaRPr lang="es-MX" sz="1200" b="1" dirty="0">
                <a:latin typeface="Soberana Sans" panose="02000000000000000000" pitchFamily="50" charset="0"/>
              </a:endParaRPr>
            </a:p>
            <a:p>
              <a:pPr marL="719138" indent="-719138" algn="just"/>
              <a:r>
                <a:rPr lang="es-MX" sz="1200" b="1" u="sng" dirty="0">
                  <a:latin typeface="Soberana Sans" panose="02000000000000000000" pitchFamily="50" charset="0"/>
                </a:rPr>
                <a:t>Límites</a:t>
              </a:r>
              <a:r>
                <a:rPr lang="es-MX" sz="1200" b="1" dirty="0">
                  <a:latin typeface="Soberana Sans" panose="02000000000000000000" pitchFamily="50" charset="0"/>
                </a:rPr>
                <a:t>: </a:t>
              </a:r>
              <a:r>
                <a:rPr lang="es-MX" sz="1200" dirty="0">
                  <a:latin typeface="Soberana Sans" panose="02000000000000000000" pitchFamily="50" charset="0"/>
                </a:rPr>
                <a:t>Tasa de renovación adecuada y continua en ciertos periodos de tiempo.</a:t>
              </a:r>
            </a:p>
            <a:p>
              <a:pPr marL="719138" indent="-719138" algn="just"/>
              <a:endParaRPr lang="es-MX" sz="1200" dirty="0">
                <a:latin typeface="Soberana Sans" panose="02000000000000000000" pitchFamily="50" charset="0"/>
              </a:endParaRPr>
            </a:p>
            <a:p>
              <a:pPr marL="719138" indent="-719138" algn="just"/>
              <a:r>
                <a:rPr lang="es-MX" sz="1200" b="1" u="sng" dirty="0">
                  <a:latin typeface="Soberana Sans" panose="02000000000000000000" pitchFamily="50" charset="0"/>
                </a:rPr>
                <a:t>Objetivo</a:t>
              </a:r>
              <a:r>
                <a:rPr lang="es-MX" sz="1200" dirty="0">
                  <a:latin typeface="Soberana Sans" panose="02000000000000000000" pitchFamily="50" charset="0"/>
                </a:rPr>
                <a:t>: Evitar sobre explotación</a:t>
              </a:r>
            </a:p>
          </p:txBody>
        </p:sp>
        <p:sp>
          <p:nvSpPr>
            <p:cNvPr id="9" name="12 CuadroTexto">
              <a:extLst>
                <a:ext uri="{FF2B5EF4-FFF2-40B4-BE49-F238E27FC236}">
                  <a16:creationId xmlns:a16="http://schemas.microsoft.com/office/drawing/2014/main" id="{0C3DA25C-DA96-4AB1-B1EA-8B548EC74DFC}"/>
                </a:ext>
              </a:extLst>
            </p:cNvPr>
            <p:cNvSpPr txBox="1"/>
            <p:nvPr/>
          </p:nvSpPr>
          <p:spPr>
            <a:xfrm>
              <a:off x="2964209" y="4293096"/>
              <a:ext cx="376803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latin typeface="Soberana Sans" panose="02000000000000000000" pitchFamily="50" charset="0"/>
                </a:rPr>
                <a:t>Contaminación Aire, Agua y Suelo</a:t>
              </a:r>
            </a:p>
            <a:p>
              <a:pPr algn="ctr"/>
              <a:endParaRPr lang="es-MX" sz="1200" b="1" dirty="0">
                <a:latin typeface="Soberana Sans" panose="02000000000000000000" pitchFamily="50" charset="0"/>
              </a:endParaRPr>
            </a:p>
            <a:p>
              <a:pPr algn="just"/>
              <a:r>
                <a:rPr lang="es-MX" sz="1200" b="1" u="sng" dirty="0">
                  <a:latin typeface="Soberana Sans" panose="02000000000000000000" pitchFamily="50" charset="0"/>
                </a:rPr>
                <a:t>Limites</a:t>
              </a:r>
              <a:r>
                <a:rPr lang="es-MX" sz="1200" dirty="0">
                  <a:latin typeface="Soberana Sans" panose="02000000000000000000" pitchFamily="50" charset="0"/>
                </a:rPr>
                <a:t>: Capacidad de asimilación y dispersión</a:t>
              </a:r>
            </a:p>
            <a:p>
              <a:pPr marL="630238" algn="just"/>
              <a:r>
                <a:rPr lang="es-MX" sz="1200" dirty="0">
                  <a:latin typeface="Soberana Sans" panose="02000000000000000000" pitchFamily="50" charset="0"/>
                </a:rPr>
                <a:t>Capacidad de dilución</a:t>
              </a:r>
            </a:p>
            <a:p>
              <a:pPr marL="630238" algn="just"/>
              <a:r>
                <a:rPr lang="es-MX" sz="1200" dirty="0">
                  <a:latin typeface="Soberana Sans" panose="02000000000000000000" pitchFamily="50" charset="0"/>
                </a:rPr>
                <a:t>Capacidad de carga</a:t>
              </a:r>
            </a:p>
            <a:p>
              <a:pPr marL="630238" algn="just"/>
              <a:endParaRPr lang="es-MX" sz="1200" dirty="0">
                <a:latin typeface="Soberana Sans" panose="02000000000000000000" pitchFamily="50" charset="0"/>
              </a:endParaRPr>
            </a:p>
            <a:p>
              <a:pPr marL="809625" indent="-809625" algn="just"/>
              <a:r>
                <a:rPr lang="es-MX" sz="1200" b="1" u="sng" dirty="0">
                  <a:latin typeface="Soberana Sans" panose="02000000000000000000" pitchFamily="50" charset="0"/>
                </a:rPr>
                <a:t>Objetivos</a:t>
              </a:r>
              <a:r>
                <a:rPr lang="es-MX" sz="1200" dirty="0">
                  <a:latin typeface="Soberana Sans" panose="02000000000000000000" pitchFamily="50" charset="0"/>
                </a:rPr>
                <a:t>:  </a:t>
              </a:r>
              <a:r>
                <a:rPr lang="es-MX" sz="1200" b="1" u="sng" dirty="0">
                  <a:solidFill>
                    <a:srgbClr val="002060"/>
                  </a:solidFill>
                  <a:latin typeface="Soberana Sans" panose="02000000000000000000" pitchFamily="50" charset="0"/>
                </a:rPr>
                <a:t>Evitar la contaminación por arriba de los limites máximos permisibles</a:t>
              </a:r>
              <a:r>
                <a:rPr lang="es-MX" sz="1200" dirty="0">
                  <a:latin typeface="Soberana Sans" panose="02000000000000000000" pitchFamily="50" charset="0"/>
                </a:rPr>
                <a:t>.</a:t>
              </a:r>
            </a:p>
          </p:txBody>
        </p:sp>
        <p:sp>
          <p:nvSpPr>
            <p:cNvPr id="10" name="13 Abrir llave">
              <a:extLst>
                <a:ext uri="{FF2B5EF4-FFF2-40B4-BE49-F238E27FC236}">
                  <a16:creationId xmlns:a16="http://schemas.microsoft.com/office/drawing/2014/main" id="{5924FF31-01FF-4E83-A363-C38F202AC2ED}"/>
                </a:ext>
              </a:extLst>
            </p:cNvPr>
            <p:cNvSpPr/>
            <p:nvPr/>
          </p:nvSpPr>
          <p:spPr>
            <a:xfrm>
              <a:off x="2411760" y="2420888"/>
              <a:ext cx="360040" cy="3744416"/>
            </a:xfrm>
            <a:prstGeom prst="leftBrace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 sz="1200">
                <a:latin typeface="Soberana Sans" panose="02000000000000000000" pitchFamily="50" charset="0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11B1F3D0-980F-47AA-A3D5-F91E0D383C93}"/>
              </a:ext>
            </a:extLst>
          </p:cNvPr>
          <p:cNvGrpSpPr/>
          <p:nvPr/>
        </p:nvGrpSpPr>
        <p:grpSpPr>
          <a:xfrm>
            <a:off x="7380312" y="1503948"/>
            <a:ext cx="1512168" cy="4877380"/>
            <a:chOff x="6804248" y="1484784"/>
            <a:chExt cx="2088232" cy="5112568"/>
          </a:xfrm>
        </p:grpSpPr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AF32773A-8FE9-447D-80F0-F186ABB948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76256" y="3220194"/>
              <a:ext cx="2008237" cy="150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4F977D7C-D2AA-4987-9A4C-D2332947BF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76256" y="4941168"/>
              <a:ext cx="1989187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4" name="Object 11">
              <a:extLst>
                <a:ext uri="{FF2B5EF4-FFF2-40B4-BE49-F238E27FC236}">
                  <a16:creationId xmlns:a16="http://schemas.microsoft.com/office/drawing/2014/main" id="{DAD7A7C1-353A-4394-9A55-F7D167C019B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41489502"/>
                </p:ext>
              </p:extLst>
            </p:nvPr>
          </p:nvGraphicFramePr>
          <p:xfrm>
            <a:off x="6804248" y="1484784"/>
            <a:ext cx="2088232" cy="1512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2" name="Imagen de mapa de bits" r:id="rId5" imgW="3685714" imgH="2695951" progId="PBrush">
                    <p:embed/>
                  </p:oleObj>
                </mc:Choice>
                <mc:Fallback>
                  <p:oleObj name="Imagen de mapa de bits" r:id="rId5" imgW="3685714" imgH="2695951" progId="PBrush">
                    <p:embed/>
                    <p:pic>
                      <p:nvPicPr>
                        <p:cNvPr id="13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4248" y="1484784"/>
                          <a:ext cx="2088232" cy="1512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 cap="sq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01747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>
            <a:extLst>
              <a:ext uri="{FF2B5EF4-FFF2-40B4-BE49-F238E27FC236}">
                <a16:creationId xmlns:a16="http://schemas.microsoft.com/office/drawing/2014/main" id="{FF491873-DB13-480D-A805-3625FE8E80C3}"/>
              </a:ext>
            </a:extLst>
          </p:cNvPr>
          <p:cNvSpPr txBox="1"/>
          <p:nvPr/>
        </p:nvSpPr>
        <p:spPr>
          <a:xfrm>
            <a:off x="202958" y="245858"/>
            <a:ext cx="8503380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NATURALEZA ADMINISTRATIVA DEL PEIA</a:t>
            </a:r>
          </a:p>
        </p:txBody>
      </p:sp>
      <p:sp>
        <p:nvSpPr>
          <p:cNvPr id="5" name="1 Rectángulo">
            <a:extLst>
              <a:ext uri="{FF2B5EF4-FFF2-40B4-BE49-F238E27FC236}">
                <a16:creationId xmlns:a16="http://schemas.microsoft.com/office/drawing/2014/main" id="{2152F211-BAE7-4F8C-88D0-AC07B31D31BE}"/>
              </a:ext>
            </a:extLst>
          </p:cNvPr>
          <p:cNvSpPr/>
          <p:nvPr/>
        </p:nvSpPr>
        <p:spPr>
          <a:xfrm>
            <a:off x="179512" y="1094529"/>
            <a:ext cx="7128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/>
              <a:t>Para el </a:t>
            </a:r>
            <a:r>
              <a:rPr lang="es-MX" sz="1400" b="1" u="sng" dirty="0"/>
              <a:t>desarrollo de la EIA </a:t>
            </a:r>
            <a:r>
              <a:rPr lang="es-MX" sz="1400" dirty="0"/>
              <a:t>y la </a:t>
            </a:r>
            <a:r>
              <a:rPr lang="es-MX" sz="1400" b="1" u="sng" dirty="0"/>
              <a:t>integración de la MIA</a:t>
            </a:r>
            <a:r>
              <a:rPr lang="es-MX" sz="1400" dirty="0"/>
              <a:t>, el </a:t>
            </a:r>
            <a:r>
              <a:rPr lang="es-MX" sz="1400" dirty="0" err="1"/>
              <a:t>Promovente</a:t>
            </a:r>
            <a:r>
              <a:rPr lang="es-MX" sz="1400" dirty="0"/>
              <a:t> debe observar en su elaboración </a:t>
            </a:r>
            <a:r>
              <a:rPr lang="es-MX" sz="1400" b="1" u="sng" dirty="0"/>
              <a:t>diferentes ordenamientos jurídicos aplicables</a:t>
            </a:r>
            <a:r>
              <a:rPr lang="es-MX" sz="1400" dirty="0"/>
              <a:t>, los cuales inciden de forma directa en el </a:t>
            </a:r>
            <a:r>
              <a:rPr lang="es-MX" sz="1400" b="1" u="sng" dirty="0"/>
              <a:t>enfoque de análisis y evaluación de las consideraciones ambientales</a:t>
            </a:r>
            <a:r>
              <a:rPr lang="es-MX" sz="1400" dirty="0"/>
              <a:t> de cada proyecto en particular y que, </a:t>
            </a:r>
            <a:r>
              <a:rPr lang="es-MX" sz="1400" b="1" u="sng" dirty="0"/>
              <a:t>conforman en su conjunto los elementos necesarios para determinar el grado de alteración al ambiente </a:t>
            </a:r>
            <a:r>
              <a:rPr lang="es-MX" sz="1400" dirty="0"/>
              <a:t>y con ello determinar el </a:t>
            </a:r>
            <a:r>
              <a:rPr lang="es-MX" sz="1400" b="1" u="sng" dirty="0"/>
              <a:t>tipo de medidas que deben de ser establecidas para favorecer el desarrollo sostenible.</a:t>
            </a:r>
          </a:p>
        </p:txBody>
      </p:sp>
      <p:graphicFrame>
        <p:nvGraphicFramePr>
          <p:cNvPr id="6" name="7 Tabla">
            <a:extLst>
              <a:ext uri="{FF2B5EF4-FFF2-40B4-BE49-F238E27FC236}">
                <a16:creationId xmlns:a16="http://schemas.microsoft.com/office/drawing/2014/main" id="{A1440DF9-9AF8-4B1C-AD26-CD079B57B7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346914"/>
              </p:ext>
            </p:extLst>
          </p:nvPr>
        </p:nvGraphicFramePr>
        <p:xfrm>
          <a:off x="251520" y="2648141"/>
          <a:ext cx="6984776" cy="2984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0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92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Consideraciones contenidas en diversos ordenamientos legales de observancia obligatoria en el EIA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aseline="30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aseline="30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aseline="30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Concepto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Ley </a:t>
                      </a:r>
                      <a:r>
                        <a:rPr lang="es-MX" sz="1200" baseline="300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NOM </a:t>
                      </a:r>
                      <a:r>
                        <a:rPr lang="es-MX" sz="1200" baseline="300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REIA </a:t>
                      </a:r>
                      <a:r>
                        <a:rPr lang="es-MX" sz="1200" baseline="300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OTRO </a:t>
                      </a:r>
                      <a:r>
                        <a:rPr lang="es-MX" sz="1200" baseline="30000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440">
                <a:tc>
                  <a:txBody>
                    <a:bodyPr/>
                    <a:lstStyle/>
                    <a:p>
                      <a:r>
                        <a:rPr lang="es-MX" sz="1200" dirty="0"/>
                        <a:t>Impactos físicos, químicos y biológicos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200" dirty="0"/>
                        <a:t>Impactos</a:t>
                      </a:r>
                      <a:r>
                        <a:rPr lang="es-MX" sz="1200" baseline="0" dirty="0"/>
                        <a:t> sociales, incluyendo la consulta población indígena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888">
                <a:tc>
                  <a:txBody>
                    <a:bodyPr/>
                    <a:lstStyle/>
                    <a:p>
                      <a:r>
                        <a:rPr lang="es-MX" sz="1200" dirty="0"/>
                        <a:t>Riesgos</a:t>
                      </a:r>
                      <a:r>
                        <a:rPr lang="es-MX" sz="1200" baseline="0" dirty="0"/>
                        <a:t> ambientales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200" dirty="0"/>
                        <a:t>Efectos en recursos históricos</a:t>
                      </a:r>
                      <a:r>
                        <a:rPr lang="es-MX" sz="1200" baseline="0" dirty="0"/>
                        <a:t> y culturales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200" dirty="0"/>
                        <a:t>Efectos en salud pública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200" dirty="0"/>
                        <a:t>Impactos acumulativos,</a:t>
                      </a:r>
                      <a:r>
                        <a:rPr lang="es-MX" sz="1200" baseline="0" dirty="0"/>
                        <a:t> sinérgicos e irreversibles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8 Rectángulo">
            <a:extLst>
              <a:ext uri="{FF2B5EF4-FFF2-40B4-BE49-F238E27FC236}">
                <a16:creationId xmlns:a16="http://schemas.microsoft.com/office/drawing/2014/main" id="{CBDE53E6-FBDC-447F-8D90-B04EFF1C7FE0}"/>
              </a:ext>
            </a:extLst>
          </p:cNvPr>
          <p:cNvSpPr/>
          <p:nvPr/>
        </p:nvSpPr>
        <p:spPr>
          <a:xfrm>
            <a:off x="202958" y="5671871"/>
            <a:ext cx="698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dirty="0"/>
              <a:t>a.  Se consideran, además de la LGEEPA, LGVS, LGDFS, LGPAS, LAN, LS, LGPGIR, LGCC, LGBOGM, LEFRA,  LEVZMM, LH, LE, Convenio 169.</a:t>
            </a:r>
          </a:p>
          <a:p>
            <a:r>
              <a:rPr lang="es-MX" sz="1000" dirty="0"/>
              <a:t>b. Normas Oficiales Mexicanas y Normas Mexicanas particulares a cada tema.</a:t>
            </a:r>
          </a:p>
          <a:p>
            <a:r>
              <a:rPr lang="es-MX" sz="1000" dirty="0"/>
              <a:t>c. Además del REIA, el Reglamento Interior de la SEMARNAT, señala la forma y mecanismos de interacción entre unidades administrativas de acuerdo al tipo de actividad e impactos a atender considerando las leyes especificas.</a:t>
            </a:r>
          </a:p>
          <a:p>
            <a:r>
              <a:rPr lang="es-MX" sz="1000" dirty="0"/>
              <a:t>d. Otros instrumentos administrativos como son los POET, Acuerdos, Circulares, etc.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88CEA32D-6031-4851-9237-BF81B28DA3AE}"/>
              </a:ext>
            </a:extLst>
          </p:cNvPr>
          <p:cNvGrpSpPr/>
          <p:nvPr/>
        </p:nvGrpSpPr>
        <p:grpSpPr>
          <a:xfrm>
            <a:off x="7446178" y="846200"/>
            <a:ext cx="1619672" cy="5949280"/>
            <a:chOff x="7524328" y="908720"/>
            <a:chExt cx="1619672" cy="5949280"/>
          </a:xfrm>
        </p:grpSpPr>
        <p:pic>
          <p:nvPicPr>
            <p:cNvPr id="8" name="Picture 2" descr="http://www.mch.cl/revistas/imagenes/IMG_3452.jpg">
              <a:hlinkClick r:id="rId2"/>
              <a:extLst>
                <a:ext uri="{FF2B5EF4-FFF2-40B4-BE49-F238E27FC236}">
                  <a16:creationId xmlns:a16="http://schemas.microsoft.com/office/drawing/2014/main" id="{04555D1A-80AF-46E8-8961-737E7EB075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24328" y="2924944"/>
              <a:ext cx="1619672" cy="2063080"/>
            </a:xfrm>
            <a:prstGeom prst="rect">
              <a:avLst/>
            </a:prstGeom>
            <a:noFill/>
          </p:spPr>
        </p:pic>
        <p:pic>
          <p:nvPicPr>
            <p:cNvPr id="9" name="Picture 8" descr="http://www.chancadoras.org/blog/crusher_img/2183.jpg">
              <a:hlinkClick r:id="rId4"/>
              <a:extLst>
                <a:ext uri="{FF2B5EF4-FFF2-40B4-BE49-F238E27FC236}">
                  <a16:creationId xmlns:a16="http://schemas.microsoft.com/office/drawing/2014/main" id="{30E4BE1D-1371-4923-8C54-C0AA8D8E6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24328" y="908720"/>
              <a:ext cx="1619672" cy="2056285"/>
            </a:xfrm>
            <a:prstGeom prst="rect">
              <a:avLst/>
            </a:prstGeom>
            <a:noFill/>
          </p:spPr>
        </p:pic>
        <p:pic>
          <p:nvPicPr>
            <p:cNvPr id="10" name="Picture 10" descr="mineral en flujo de planta – Grinding Mill China">
              <a:extLst>
                <a:ext uri="{FF2B5EF4-FFF2-40B4-BE49-F238E27FC236}">
                  <a16:creationId xmlns:a16="http://schemas.microsoft.com/office/drawing/2014/main" id="{055B3832-BC3F-4CC7-A7B7-F0A1AF7716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 b="7190"/>
            <a:stretch>
              <a:fillRect/>
            </a:stretch>
          </p:blipFill>
          <p:spPr bwMode="auto">
            <a:xfrm>
              <a:off x="7524328" y="5013176"/>
              <a:ext cx="1619672" cy="184482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472155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Rectángulo">
            <a:extLst>
              <a:ext uri="{FF2B5EF4-FFF2-40B4-BE49-F238E27FC236}">
                <a16:creationId xmlns:a16="http://schemas.microsoft.com/office/drawing/2014/main" id="{EF306882-8719-444B-8432-9E8C8D4F7CAC}"/>
              </a:ext>
            </a:extLst>
          </p:cNvPr>
          <p:cNvSpPr/>
          <p:nvPr/>
        </p:nvSpPr>
        <p:spPr>
          <a:xfrm>
            <a:off x="251520" y="980728"/>
            <a:ext cx="7128792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179388" indent="-179388" algn="ctr"/>
            <a:r>
              <a:rPr lang="es-MX" sz="1400" b="1" dirty="0">
                <a:solidFill>
                  <a:schemeClr val="bg1"/>
                </a:solidFill>
                <a:latin typeface="Soberana Sans" panose="02000000000000000000" pitchFamily="50" charset="0"/>
              </a:rPr>
              <a:t>TIPOS DE RESOLUCIÓN DEL PROCEDIMIENTO DE EVALUACIÓN DE IMPACTO AMBIENTAL (PEIA)</a:t>
            </a:r>
          </a:p>
        </p:txBody>
      </p:sp>
      <p:sp>
        <p:nvSpPr>
          <p:cNvPr id="5" name="7 Rectángulo">
            <a:extLst>
              <a:ext uri="{FF2B5EF4-FFF2-40B4-BE49-F238E27FC236}">
                <a16:creationId xmlns:a16="http://schemas.microsoft.com/office/drawing/2014/main" id="{8F9FE786-C3A4-4396-820F-FBDF16D4E573}"/>
              </a:ext>
            </a:extLst>
          </p:cNvPr>
          <p:cNvSpPr/>
          <p:nvPr/>
        </p:nvSpPr>
        <p:spPr>
          <a:xfrm rot="16200000">
            <a:off x="-473146" y="3305345"/>
            <a:ext cx="2232248" cy="319318"/>
          </a:xfrm>
          <a:prstGeom prst="rect">
            <a:avLst/>
          </a:prstGeom>
          <a:solidFill>
            <a:srgbClr val="009900"/>
          </a:solidFill>
        </p:spPr>
        <p:txBody>
          <a:bodyPr wrap="square">
            <a:spAutoFit/>
          </a:bodyPr>
          <a:lstStyle/>
          <a:p>
            <a:pPr marL="176213" indent="-176213" algn="ctr">
              <a:lnSpc>
                <a:spcPct val="140000"/>
              </a:lnSpc>
              <a:buClr>
                <a:schemeClr val="accent1"/>
              </a:buClr>
              <a:buSzPct val="150000"/>
            </a:pPr>
            <a:r>
              <a:rPr lang="es-MX" sz="1200" b="1" dirty="0">
                <a:solidFill>
                  <a:schemeClr val="bg1"/>
                </a:solidFill>
                <a:latin typeface="Soberana Sans" panose="02000000000000000000" pitchFamily="50" charset="0"/>
                <a:cs typeface="Aharoni" pitchFamily="2" charset="-79"/>
              </a:rPr>
              <a:t>RESOLUCIÓN</a:t>
            </a:r>
          </a:p>
        </p:txBody>
      </p:sp>
      <p:sp>
        <p:nvSpPr>
          <p:cNvPr id="6" name="8 Rectángulo">
            <a:extLst>
              <a:ext uri="{FF2B5EF4-FFF2-40B4-BE49-F238E27FC236}">
                <a16:creationId xmlns:a16="http://schemas.microsoft.com/office/drawing/2014/main" id="{AEC3350F-5C06-4918-9850-4B0AC73243EC}"/>
              </a:ext>
            </a:extLst>
          </p:cNvPr>
          <p:cNvSpPr/>
          <p:nvPr/>
        </p:nvSpPr>
        <p:spPr>
          <a:xfrm>
            <a:off x="1475656" y="1628800"/>
            <a:ext cx="468052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ct val="140000"/>
              </a:lnSpc>
              <a:buClr>
                <a:schemeClr val="accent1"/>
              </a:buClr>
              <a:buSzPct val="150000"/>
            </a:pPr>
            <a:r>
              <a:rPr lang="es-MX" sz="1200" b="1" dirty="0">
                <a:latin typeface="Soberana Sans" panose="02000000000000000000" pitchFamily="50" charset="0"/>
                <a:cs typeface="Aharoni" pitchFamily="2" charset="-79"/>
              </a:rPr>
              <a:t>Positiva:</a:t>
            </a:r>
          </a:p>
          <a:p>
            <a:pPr marL="176213" indent="-176213">
              <a:lnSpc>
                <a:spcPct val="140000"/>
              </a:lnSpc>
              <a:buClr>
                <a:schemeClr val="accent1"/>
              </a:buClr>
              <a:buSzPct val="150000"/>
            </a:pPr>
            <a:endParaRPr lang="es-MX" sz="1200" b="1" dirty="0">
              <a:latin typeface="Soberana Sans" panose="02000000000000000000" pitchFamily="50" charset="0"/>
              <a:cs typeface="Aharoni" pitchFamily="2" charset="-79"/>
            </a:endParaRPr>
          </a:p>
          <a:p>
            <a:pPr marL="174625" indent="-174625">
              <a:buClr>
                <a:schemeClr val="accent1"/>
              </a:buClr>
              <a:buSzPct val="150000"/>
            </a:pPr>
            <a:r>
              <a:rPr lang="es-MX" sz="1200" dirty="0">
                <a:latin typeface="Soberana Sans" panose="02000000000000000000" pitchFamily="50" charset="0"/>
              </a:rPr>
              <a:t>I. Autorizar la realización de la obra o actividad en los términos y condiciones manifestados; </a:t>
            </a:r>
          </a:p>
          <a:p>
            <a:pPr marL="174625" indent="-174625">
              <a:lnSpc>
                <a:spcPct val="140000"/>
              </a:lnSpc>
              <a:buClr>
                <a:schemeClr val="accent1"/>
              </a:buClr>
              <a:buSzPct val="150000"/>
            </a:pPr>
            <a:endParaRPr lang="es-MX" sz="1200" dirty="0">
              <a:latin typeface="Soberana Sans" panose="02000000000000000000" pitchFamily="50" charset="0"/>
            </a:endParaRPr>
          </a:p>
          <a:p>
            <a:pPr marL="174625" indent="-174625" algn="just"/>
            <a:r>
              <a:rPr lang="es-MX" sz="1200" dirty="0">
                <a:latin typeface="Soberana Sans" panose="02000000000000000000" pitchFamily="50" charset="0"/>
              </a:rPr>
              <a:t>II. Autorizar total o parcialmente la realización de la obra o actividad de manera condicionada. Estableciendo medidas adicionales de prevención y mitigación que tengan por objeto evitar, atenuar o compensar los impactos ambientales adversos.</a:t>
            </a:r>
            <a:endParaRPr lang="es-MX" sz="1200" b="1" dirty="0">
              <a:latin typeface="Soberana Sans" panose="02000000000000000000" pitchFamily="50" charset="0"/>
              <a:cs typeface="Aharoni" pitchFamily="2" charset="-79"/>
            </a:endParaRPr>
          </a:p>
        </p:txBody>
      </p:sp>
      <p:sp>
        <p:nvSpPr>
          <p:cNvPr id="7" name="9 Rectángulo">
            <a:extLst>
              <a:ext uri="{FF2B5EF4-FFF2-40B4-BE49-F238E27FC236}">
                <a16:creationId xmlns:a16="http://schemas.microsoft.com/office/drawing/2014/main" id="{EF0BEF31-A320-4338-BBA3-575BF8760318}"/>
              </a:ext>
            </a:extLst>
          </p:cNvPr>
          <p:cNvSpPr/>
          <p:nvPr/>
        </p:nvSpPr>
        <p:spPr>
          <a:xfrm>
            <a:off x="1403648" y="3789391"/>
            <a:ext cx="4752528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ct val="140000"/>
              </a:lnSpc>
              <a:buClr>
                <a:schemeClr val="accent1"/>
              </a:buClr>
              <a:buSzPct val="150000"/>
            </a:pPr>
            <a:r>
              <a:rPr lang="es-MX" sz="1200" b="1" dirty="0">
                <a:latin typeface="Soberana Sans" panose="02000000000000000000" pitchFamily="50" charset="0"/>
                <a:cs typeface="Aharoni" pitchFamily="2" charset="-79"/>
              </a:rPr>
              <a:t>Negativa:</a:t>
            </a:r>
          </a:p>
          <a:p>
            <a:pPr marL="176213" indent="-176213">
              <a:lnSpc>
                <a:spcPct val="140000"/>
              </a:lnSpc>
              <a:buClr>
                <a:schemeClr val="accent1"/>
              </a:buClr>
              <a:buSzPct val="150000"/>
            </a:pPr>
            <a:endParaRPr lang="es-MX" sz="1200" b="1" dirty="0">
              <a:latin typeface="Soberana Sans" panose="02000000000000000000" pitchFamily="50" charset="0"/>
              <a:cs typeface="Aharoni" pitchFamily="2" charset="-79"/>
            </a:endParaRPr>
          </a:p>
          <a:p>
            <a:pPr marL="174625" indent="-174625" algn="just"/>
            <a:r>
              <a:rPr lang="es-MX" sz="1200" dirty="0">
                <a:latin typeface="Soberana Sans" panose="02000000000000000000" pitchFamily="50" charset="0"/>
              </a:rPr>
              <a:t>a) Se contravenga lo establecido en esta Ley, sus reglamentos, las normas oficiales mexicanas y demás disposiciones aplicables;</a:t>
            </a:r>
          </a:p>
          <a:p>
            <a:r>
              <a:rPr lang="es-MX" sz="1200" b="1" dirty="0">
                <a:latin typeface="Soberana Sans" panose="02000000000000000000" pitchFamily="50" charset="0"/>
              </a:rPr>
              <a:t> </a:t>
            </a:r>
            <a:endParaRPr lang="es-MX" sz="1200" dirty="0">
              <a:latin typeface="Soberana Sans" panose="02000000000000000000" pitchFamily="50" charset="0"/>
            </a:endParaRPr>
          </a:p>
          <a:p>
            <a:pPr marL="174625" indent="-174625" algn="just"/>
            <a:r>
              <a:rPr lang="es-MX" sz="1200" dirty="0">
                <a:latin typeface="Soberana Sans" panose="02000000000000000000" pitchFamily="50" charset="0"/>
              </a:rPr>
              <a:t>b) La obra o actividad de que se trate pueda propiciar que una o más especies sean declaradas como amenazadas o en peligro de extinción o cuando se afecte a una de dichas especies, o</a:t>
            </a:r>
          </a:p>
          <a:p>
            <a:r>
              <a:rPr lang="es-MX" sz="1200" dirty="0">
                <a:latin typeface="Soberana Sans" panose="02000000000000000000" pitchFamily="50" charset="0"/>
              </a:rPr>
              <a:t> </a:t>
            </a:r>
          </a:p>
          <a:p>
            <a:pPr marL="174625" indent="-174625" algn="just"/>
            <a:r>
              <a:rPr lang="es-MX" sz="1200" dirty="0">
                <a:latin typeface="Soberana Sans" panose="02000000000000000000" pitchFamily="50" charset="0"/>
              </a:rPr>
              <a:t>c) Exista falsedad en la información proporcionada por los </a:t>
            </a:r>
            <a:r>
              <a:rPr lang="es-MX" sz="1200" dirty="0" err="1">
                <a:latin typeface="Soberana Sans" panose="02000000000000000000" pitchFamily="50" charset="0"/>
              </a:rPr>
              <a:t>promoventes</a:t>
            </a:r>
            <a:r>
              <a:rPr lang="es-MX" sz="1200" dirty="0">
                <a:latin typeface="Soberana Sans" panose="02000000000000000000" pitchFamily="50" charset="0"/>
              </a:rPr>
              <a:t>, respecto de los impactos ambientales de la obra o actividad de que se trate.</a:t>
            </a:r>
          </a:p>
        </p:txBody>
      </p:sp>
      <p:sp>
        <p:nvSpPr>
          <p:cNvPr id="8" name="Abrir llave 7">
            <a:extLst>
              <a:ext uri="{FF2B5EF4-FFF2-40B4-BE49-F238E27FC236}">
                <a16:creationId xmlns:a16="http://schemas.microsoft.com/office/drawing/2014/main" id="{3B6F0CAB-2FAC-4126-A784-66C9B657AA58}"/>
              </a:ext>
            </a:extLst>
          </p:cNvPr>
          <p:cNvSpPr/>
          <p:nvPr/>
        </p:nvSpPr>
        <p:spPr>
          <a:xfrm>
            <a:off x="1043608" y="1628800"/>
            <a:ext cx="216024" cy="4752528"/>
          </a:xfrm>
          <a:prstGeom prst="leftBrace">
            <a:avLst/>
          </a:prstGeom>
          <a:solidFill>
            <a:srgbClr val="0099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2334A5EE-C585-4EC8-843C-6D7352D8C11D}"/>
              </a:ext>
            </a:extLst>
          </p:cNvPr>
          <p:cNvGrpSpPr/>
          <p:nvPr/>
        </p:nvGrpSpPr>
        <p:grpSpPr>
          <a:xfrm>
            <a:off x="6804248" y="1542097"/>
            <a:ext cx="2195736" cy="4839231"/>
            <a:chOff x="6224191" y="908720"/>
            <a:chExt cx="2919809" cy="5949279"/>
          </a:xfrm>
        </p:grpSpPr>
        <p:pic>
          <p:nvPicPr>
            <p:cNvPr id="10" name="Picture 2" descr="http://4.bp.blogspot.com/-7cpyauYrP6w/UFjLcrfWi4I/AAAAAAAAAAQ/getSlDmAVfE/s1600/guacamayas.jpg">
              <a:hlinkClick r:id="rId2"/>
              <a:extLst>
                <a:ext uri="{FF2B5EF4-FFF2-40B4-BE49-F238E27FC236}">
                  <a16:creationId xmlns:a16="http://schemas.microsoft.com/office/drawing/2014/main" id="{730DBE76-F215-4998-AC06-5BD8853FE0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24191" y="908720"/>
              <a:ext cx="2919809" cy="1945035"/>
            </a:xfrm>
            <a:prstGeom prst="rect">
              <a:avLst/>
            </a:prstGeom>
            <a:noFill/>
          </p:spPr>
        </p:pic>
        <p:pic>
          <p:nvPicPr>
            <p:cNvPr id="11" name="Picture 4" descr="http://upload.wikimedia.org/wikipedia/commons/thumb/2/2b/Emirgan_04397.jpg/320px-Emirgan_04397.jpg">
              <a:hlinkClick r:id="rId4"/>
              <a:extLst>
                <a:ext uri="{FF2B5EF4-FFF2-40B4-BE49-F238E27FC236}">
                  <a16:creationId xmlns:a16="http://schemas.microsoft.com/office/drawing/2014/main" id="{BFECA461-61A5-412B-8B29-A569002022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28184" y="2852937"/>
              <a:ext cx="2915816" cy="2016223"/>
            </a:xfrm>
            <a:prstGeom prst="rect">
              <a:avLst/>
            </a:prstGeom>
            <a:noFill/>
          </p:spPr>
        </p:pic>
        <p:pic>
          <p:nvPicPr>
            <p:cNvPr id="12" name="Picture 12" descr="http://www.esacademic.com/pictures/eswiki/70/Flora_regional.jpg">
              <a:hlinkClick r:id="rId6"/>
              <a:extLst>
                <a:ext uri="{FF2B5EF4-FFF2-40B4-BE49-F238E27FC236}">
                  <a16:creationId xmlns:a16="http://schemas.microsoft.com/office/drawing/2014/main" id="{DB5AD7C4-2605-40B2-B2A4-EFBCB6D808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228184" y="4869160"/>
              <a:ext cx="2915816" cy="198883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2566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5726ADB0-4677-435A-A910-AD01C8D93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878081"/>
            <a:ext cx="6943038" cy="30777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1400" b="1" dirty="0">
                <a:solidFill>
                  <a:schemeClr val="bg1"/>
                </a:solidFill>
                <a:latin typeface="Century Gothic" pitchFamily="34" charset="0"/>
                <a:ea typeface="+mj-ea"/>
                <a:cs typeface="Arial" charset="0"/>
              </a:rPr>
              <a:t>SISTEMAS Y HERRAMIENTAS DEL PEIA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833C7462-2CB3-41CF-B5A6-45D9E899EDDD}"/>
              </a:ext>
            </a:extLst>
          </p:cNvPr>
          <p:cNvGrpSpPr/>
          <p:nvPr/>
        </p:nvGrpSpPr>
        <p:grpSpPr>
          <a:xfrm>
            <a:off x="419282" y="1605299"/>
            <a:ext cx="8280920" cy="4776029"/>
            <a:chOff x="419282" y="1605299"/>
            <a:chExt cx="8280920" cy="4776029"/>
          </a:xfrm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C5C0ECD0-7D71-4569-BDAD-4A28FDF6F24B}"/>
                </a:ext>
              </a:extLst>
            </p:cNvPr>
            <p:cNvGrpSpPr/>
            <p:nvPr/>
          </p:nvGrpSpPr>
          <p:grpSpPr>
            <a:xfrm>
              <a:off x="419282" y="1605299"/>
              <a:ext cx="8280920" cy="4776029"/>
              <a:chOff x="419282" y="1605299"/>
              <a:chExt cx="8280920" cy="4776029"/>
            </a:xfrm>
          </p:grpSpPr>
          <p:pic>
            <p:nvPicPr>
              <p:cNvPr id="8" name="Imagen 7" descr="SISTEMAS.png">
                <a:extLst>
                  <a:ext uri="{FF2B5EF4-FFF2-40B4-BE49-F238E27FC236}">
                    <a16:creationId xmlns:a16="http://schemas.microsoft.com/office/drawing/2014/main" id="{33AC3F67-8C2C-4AAC-BDF6-A526E46972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351"/>
              <a:stretch/>
            </p:blipFill>
            <p:spPr>
              <a:xfrm>
                <a:off x="419282" y="1928465"/>
                <a:ext cx="8280920" cy="4452863"/>
              </a:xfrm>
              <a:prstGeom prst="rect">
                <a:avLst/>
              </a:prstGeom>
            </p:spPr>
          </p:pic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4E443AC1-F387-4865-9ACF-F5E438B2941B}"/>
                  </a:ext>
                </a:extLst>
              </p:cNvPr>
              <p:cNvSpPr txBox="1"/>
              <p:nvPr/>
            </p:nvSpPr>
            <p:spPr>
              <a:xfrm>
                <a:off x="971600" y="1605299"/>
                <a:ext cx="312861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/>
                <a:r>
                  <a:rPr lang="es-MX" sz="1200" dirty="0">
                    <a:latin typeface="Soberana Sans" panose="02000000000000000000" pitchFamily="50" charset="0"/>
                    <a:ea typeface="MS PGothic" charset="0"/>
                    <a:cs typeface="MS PGothic" charset="0"/>
                  </a:rPr>
                  <a:t>Sistema de Información Geográfica</a:t>
                </a:r>
              </a:p>
              <a:p>
                <a:pPr lvl="0" algn="ctr"/>
                <a:r>
                  <a:rPr lang="es-MX" sz="1200" dirty="0">
                    <a:latin typeface="Soberana Sans" panose="02000000000000000000" pitchFamily="50" charset="0"/>
                    <a:ea typeface="MS PGothic" charset="0"/>
                    <a:cs typeface="MS PGothic" charset="0"/>
                  </a:rPr>
                  <a:t>para la Evaluación del Impacto Ambiental</a:t>
                </a:r>
              </a:p>
              <a:p>
                <a:pPr algn="ctr"/>
                <a:endParaRPr lang="es-ES" sz="1200" dirty="0">
                  <a:latin typeface="Soberana Sans" panose="02000000000000000000" pitchFamily="50" charset="0"/>
                </a:endParaRPr>
              </a:p>
            </p:txBody>
          </p:sp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66A736AA-28F5-4D3F-9EE8-6D38FAAB65B0}"/>
                  </a:ext>
                </a:extLst>
              </p:cNvPr>
              <p:cNvSpPr txBox="1"/>
              <p:nvPr/>
            </p:nvSpPr>
            <p:spPr>
              <a:xfrm>
                <a:off x="5940152" y="1789964"/>
                <a:ext cx="22504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s-ES" sz="1200" dirty="0">
                    <a:latin typeface="Soberana Sans" panose="02000000000000000000" pitchFamily="50" charset="0"/>
                    <a:ea typeface="MS PGothic" charset="0"/>
                    <a:cs typeface="MS PGothic" charset="0"/>
                  </a:rPr>
                  <a:t>Biblioteca digital SEMARNAT</a:t>
                </a:r>
              </a:p>
            </p:txBody>
          </p: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8BF8EE35-D011-4696-831E-9D7163BECD3A}"/>
                  </a:ext>
                </a:extLst>
              </p:cNvPr>
              <p:cNvSpPr txBox="1"/>
              <p:nvPr/>
            </p:nvSpPr>
            <p:spPr>
              <a:xfrm>
                <a:off x="827584" y="5661248"/>
                <a:ext cx="31913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s-MX" sz="1200" dirty="0">
                    <a:latin typeface="Soberana Sans" panose="02000000000000000000" pitchFamily="50" charset="0"/>
                    <a:ea typeface="MS PGothic" charset="0"/>
                    <a:cs typeface="MS PGothic" charset="0"/>
                  </a:rPr>
                  <a:t>Sistema para el ingreso de MIA’s e IP’s en forma electrónica</a:t>
                </a:r>
                <a:endParaRPr lang="es-ES" sz="1200" dirty="0">
                  <a:latin typeface="Soberana Sans" panose="02000000000000000000" pitchFamily="50" charset="0"/>
                </a:endParaRPr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8683F701-35DC-47BA-9260-2896A357C2F3}"/>
                  </a:ext>
                </a:extLst>
              </p:cNvPr>
              <p:cNvSpPr txBox="1"/>
              <p:nvPr/>
            </p:nvSpPr>
            <p:spPr>
              <a:xfrm>
                <a:off x="5364088" y="5245749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s-MX" sz="1200" dirty="0">
                    <a:latin typeface="Soberana Sans" panose="02000000000000000000" pitchFamily="50" charset="0"/>
                    <a:ea typeface="MS PGothic" charset="0"/>
                    <a:cs typeface="MS PGothic" charset="0"/>
                  </a:rPr>
                  <a:t>Sistema de Consulta Interna de Proyectos sometidos al PEIA. DGIRA-PROFEPA</a:t>
                </a:r>
                <a:endParaRPr lang="es-ES" sz="1200" dirty="0">
                  <a:latin typeface="Soberana Sans" panose="02000000000000000000" pitchFamily="50" charset="0"/>
                  <a:ea typeface="MS PGothic" charset="0"/>
                  <a:cs typeface="MS PGothic" charset="0"/>
                </a:endParaRPr>
              </a:p>
            </p:txBody>
          </p:sp>
        </p:grpSp>
        <p:pic>
          <p:nvPicPr>
            <p:cNvPr id="7" name="Imagen 1" descr="image001">
              <a:extLst>
                <a:ext uri="{FF2B5EF4-FFF2-40B4-BE49-F238E27FC236}">
                  <a16:creationId xmlns:a16="http://schemas.microsoft.com/office/drawing/2014/main" id="{2643C95F-270F-4ACA-88BD-E4EDC33E31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84" t="10186" r="24742" b="20056"/>
            <a:stretch/>
          </p:blipFill>
          <p:spPr bwMode="auto">
            <a:xfrm>
              <a:off x="5724128" y="3466285"/>
              <a:ext cx="2265314" cy="171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5992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B6BE9D83-7147-44C8-ADE0-CEE4B23B2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055" y="205958"/>
            <a:ext cx="6943038" cy="30777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1400" b="1" dirty="0">
                <a:solidFill>
                  <a:schemeClr val="bg1"/>
                </a:solidFill>
                <a:latin typeface="Century Gothic" pitchFamily="34" charset="0"/>
                <a:ea typeface="+mj-ea"/>
                <a:cs typeface="Arial" charset="0"/>
              </a:rPr>
              <a:t>MANIFESTACIÓN DE IMPACTO AMBIENTAL VÍA WEB (ELECTRONICA)</a:t>
            </a:r>
          </a:p>
        </p:txBody>
      </p:sp>
      <p:sp>
        <p:nvSpPr>
          <p:cNvPr id="5" name="1 CuadroTexto">
            <a:extLst>
              <a:ext uri="{FF2B5EF4-FFF2-40B4-BE49-F238E27FC236}">
                <a16:creationId xmlns:a16="http://schemas.microsoft.com/office/drawing/2014/main" id="{F12876F9-F8DF-4297-B053-E679A5BE564B}"/>
              </a:ext>
            </a:extLst>
          </p:cNvPr>
          <p:cNvSpPr txBox="1"/>
          <p:nvPr/>
        </p:nvSpPr>
        <p:spPr>
          <a:xfrm>
            <a:off x="1036364" y="863319"/>
            <a:ext cx="1702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2000" b="1">
                <a:solidFill>
                  <a:prstClr val="black"/>
                </a:solidFill>
                <a:latin typeface="Century Gothic"/>
                <a:cs typeface="Century Gothic"/>
              </a:defRPr>
            </a:lvl1pPr>
          </a:lstStyle>
          <a:p>
            <a:pPr algn="ctr"/>
            <a:r>
              <a:rPr lang="es-MX" sz="1400" dirty="0"/>
              <a:t>OBJETIVO</a:t>
            </a:r>
            <a:endParaRPr lang="es-ES" sz="1400" dirty="0"/>
          </a:p>
        </p:txBody>
      </p:sp>
      <p:sp>
        <p:nvSpPr>
          <p:cNvPr id="6" name="2 Rectángulo">
            <a:extLst>
              <a:ext uri="{FF2B5EF4-FFF2-40B4-BE49-F238E27FC236}">
                <a16:creationId xmlns:a16="http://schemas.microsoft.com/office/drawing/2014/main" id="{56C2EF6C-F7FB-469E-9B95-483F778D46C4}"/>
              </a:ext>
            </a:extLst>
          </p:cNvPr>
          <p:cNvSpPr/>
          <p:nvPr/>
        </p:nvSpPr>
        <p:spPr>
          <a:xfrm>
            <a:off x="203423" y="1247136"/>
            <a:ext cx="3368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dirty="0">
                <a:latin typeface="Trajan Pro" panose="02020502050506020301" pitchFamily="18" charset="0"/>
              </a:rPr>
              <a:t>Facilitar, agilizar y optimizar la gestión administrativa de los trámites de impacto ambiental de las obras y actividades que requieren previa autorización  federal ante la SEMARNAT.</a:t>
            </a:r>
            <a:endParaRPr lang="es-MX" sz="1200" dirty="0">
              <a:latin typeface="Trajan Pro" panose="02020502050506020301" pitchFamily="18" charset="0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2CE47712-7419-46D0-A111-19C125A93CF2}"/>
              </a:ext>
            </a:extLst>
          </p:cNvPr>
          <p:cNvGrpSpPr/>
          <p:nvPr/>
        </p:nvGrpSpPr>
        <p:grpSpPr>
          <a:xfrm>
            <a:off x="492055" y="2216919"/>
            <a:ext cx="2025888" cy="2307206"/>
            <a:chOff x="240573" y="3132302"/>
            <a:chExt cx="2818947" cy="3620190"/>
          </a:xfrm>
        </p:grpSpPr>
        <p:pic>
          <p:nvPicPr>
            <p:cNvPr id="8" name="Marcador de contenido 5">
              <a:extLst>
                <a:ext uri="{FF2B5EF4-FFF2-40B4-BE49-F238E27FC236}">
                  <a16:creationId xmlns:a16="http://schemas.microsoft.com/office/drawing/2014/main" id="{29DB425F-5C91-466E-B9B1-0975890E8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573" y="3132302"/>
              <a:ext cx="2723767" cy="1783487"/>
            </a:xfrm>
            <a:prstGeom prst="rect">
              <a:avLst/>
            </a:prstGeom>
          </p:spPr>
        </p:pic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2F323DE3-DB0B-427A-97A8-4A7204E1159C}"/>
                </a:ext>
              </a:extLst>
            </p:cNvPr>
            <p:cNvGrpSpPr/>
            <p:nvPr/>
          </p:nvGrpSpPr>
          <p:grpSpPr>
            <a:xfrm>
              <a:off x="677279" y="5129344"/>
              <a:ext cx="2183152" cy="1623148"/>
              <a:chOff x="4507195" y="2526822"/>
              <a:chExt cx="4273395" cy="3569893"/>
            </a:xfrm>
          </p:grpSpPr>
          <p:pic>
            <p:nvPicPr>
              <p:cNvPr id="7" name="Imagen 6">
                <a:extLst>
                  <a:ext uri="{FF2B5EF4-FFF2-40B4-BE49-F238E27FC236}">
                    <a16:creationId xmlns:a16="http://schemas.microsoft.com/office/drawing/2014/main" id="{716C2FE0-F7E7-457B-B1D8-8A01692DDD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7195" y="2526822"/>
                <a:ext cx="2809464" cy="2610639"/>
              </a:xfrm>
              <a:prstGeom prst="rect">
                <a:avLst/>
              </a:prstGeom>
            </p:spPr>
          </p:pic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FEB238E2-113C-49A6-8194-856F5F9C36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05940" y="3734864"/>
                <a:ext cx="3774650" cy="2361851"/>
              </a:xfrm>
              <a:prstGeom prst="rect">
                <a:avLst/>
              </a:prstGeom>
            </p:spPr>
          </p:pic>
        </p:grp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B5EABC9E-D73B-4132-839D-3F5E883F2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546977" flipV="1">
              <a:off x="1948404" y="4640038"/>
              <a:ext cx="1234573" cy="987658"/>
            </a:xfrm>
            <a:prstGeom prst="rect">
              <a:avLst/>
            </a:prstGeom>
          </p:spPr>
        </p:pic>
      </p:grpSp>
      <p:sp>
        <p:nvSpPr>
          <p:cNvPr id="12" name="1 CuadroTexto">
            <a:extLst>
              <a:ext uri="{FF2B5EF4-FFF2-40B4-BE49-F238E27FC236}">
                <a16:creationId xmlns:a16="http://schemas.microsoft.com/office/drawing/2014/main" id="{5DC61EEE-65D2-4972-9721-BB7BCB4E0718}"/>
              </a:ext>
            </a:extLst>
          </p:cNvPr>
          <p:cNvSpPr txBox="1"/>
          <p:nvPr/>
        </p:nvSpPr>
        <p:spPr>
          <a:xfrm>
            <a:off x="3520185" y="3761736"/>
            <a:ext cx="470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2000" b="1">
                <a:solidFill>
                  <a:prstClr val="black"/>
                </a:solidFill>
                <a:latin typeface="Century Gothic"/>
                <a:cs typeface="Century Gothic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Century Gothic"/>
              </a:rPr>
              <a:t>ALINEACIÓN DEL PROYECTO CON LAS METAS DE LA APF Y DEL SECTOR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DC4F228-471D-4766-8B73-D2F59A312397}"/>
              </a:ext>
            </a:extLst>
          </p:cNvPr>
          <p:cNvSpPr/>
          <p:nvPr/>
        </p:nvSpPr>
        <p:spPr>
          <a:xfrm>
            <a:off x="3799721" y="4375146"/>
            <a:ext cx="4448054" cy="519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PLAN NACIONAL DE DESARROLLO 2013 – 2018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Eje 4. México Próspero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742515B-3ABF-4818-ACAC-E40C5F92A1A6}"/>
              </a:ext>
            </a:extLst>
          </p:cNvPr>
          <p:cNvSpPr/>
          <p:nvPr/>
        </p:nvSpPr>
        <p:spPr>
          <a:xfrm>
            <a:off x="3599476" y="4894840"/>
            <a:ext cx="45473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176213" algn="l"/>
              </a:tabLst>
              <a:defRPr/>
            </a:pPr>
            <a:r>
              <a:rPr kumimoji="0" lang="es-MX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Estrategia : Gobierno Cercano y Moderno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447395B-9ABB-4B84-840C-CAA301DE05D2}"/>
              </a:ext>
            </a:extLst>
          </p:cNvPr>
          <p:cNvSpPr/>
          <p:nvPr/>
        </p:nvSpPr>
        <p:spPr>
          <a:xfrm>
            <a:off x="2908242" y="5326134"/>
            <a:ext cx="5415144" cy="1270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OBJETIVO.</a:t>
            </a:r>
            <a:r>
              <a:rPr kumimoji="0" lang="es-MX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s-MX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Instrumentar la Ventanilla Única Nacional para Trámites y Servicios.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LÍNEAS DE ACCIÓN: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2.2. </a:t>
            </a:r>
            <a:r>
              <a:rPr kumimoji="0" lang="es-MX" sz="1100" b="0" i="1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Estandarizar procedimientos y normatividad de trámites y servicios…</a:t>
            </a:r>
            <a:r>
              <a:rPr kumimoji="0" lang="es-MX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y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2.4. </a:t>
            </a:r>
            <a:r>
              <a:rPr kumimoji="0" lang="es-MX" sz="1100" b="0" i="1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Utilizar la Firma Electrónica Avanzada</a:t>
            </a:r>
            <a:r>
              <a:rPr kumimoji="0" lang="es-MX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para trámites y servicios</a:t>
            </a:r>
          </a:p>
        </p:txBody>
      </p:sp>
      <p:sp>
        <p:nvSpPr>
          <p:cNvPr id="16" name="1 CuadroTexto">
            <a:extLst>
              <a:ext uri="{FF2B5EF4-FFF2-40B4-BE49-F238E27FC236}">
                <a16:creationId xmlns:a16="http://schemas.microsoft.com/office/drawing/2014/main" id="{8777636C-16C8-4309-B678-108F876A4D5B}"/>
              </a:ext>
            </a:extLst>
          </p:cNvPr>
          <p:cNvSpPr txBox="1"/>
          <p:nvPr/>
        </p:nvSpPr>
        <p:spPr>
          <a:xfrm>
            <a:off x="4533744" y="831478"/>
            <a:ext cx="4164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900" b="1">
                <a:solidFill>
                  <a:prstClr val="black"/>
                </a:solidFill>
                <a:latin typeface="Century Gothic"/>
                <a:cs typeface="Century Gothic"/>
              </a:defRPr>
            </a:lvl1pPr>
          </a:lstStyle>
          <a:p>
            <a:pPr algn="ctr"/>
            <a:r>
              <a:rPr lang="es-MX" sz="1400" kern="0" dirty="0">
                <a:solidFill>
                  <a:sysClr val="windowText" lastClr="000000"/>
                </a:solidFill>
              </a:rPr>
              <a:t>BENEFICIOS AL PROMOVENTE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285458A-7923-472F-8A9C-35B4DA817489}"/>
              </a:ext>
            </a:extLst>
          </p:cNvPr>
          <p:cNvSpPr/>
          <p:nvPr/>
        </p:nvSpPr>
        <p:spPr>
          <a:xfrm>
            <a:off x="4262849" y="1306739"/>
            <a:ext cx="45685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100" dirty="0">
                <a:latin typeface="Century Gothic" panose="020B0502020202020204" pitchFamily="34" charset="0"/>
              </a:rPr>
              <a:t>Registro único en la ventanilla de </a:t>
            </a:r>
            <a:r>
              <a:rPr lang="es-MX" sz="1100" b="1" dirty="0">
                <a:latin typeface="Century Gothic" panose="020B0502020202020204" pitchFamily="34" charset="0"/>
              </a:rPr>
              <a:t>gob.mx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1100" b="1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100" dirty="0">
                <a:latin typeface="Century Gothic" panose="020B0502020202020204" pitchFamily="34" charset="0"/>
              </a:rPr>
              <a:t>Acceso desde cualquier dispositivo que cuente con internet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11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100" dirty="0">
                <a:latin typeface="Century Gothic" panose="020B0502020202020204" pitchFamily="34" charset="0"/>
              </a:rPr>
              <a:t>Reducción de costos económicos y ambientales al dejar de usar papel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11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100" dirty="0">
                <a:latin typeface="Century Gothic" panose="020B0502020202020204" pitchFamily="34" charset="0"/>
              </a:rPr>
              <a:t>Incorporación de la Firma Electrónica Avanzada como medio de autentificación y de notificaciones oficiales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11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100" dirty="0">
                <a:latin typeface="Century Gothic" panose="020B0502020202020204" pitchFamily="34" charset="0"/>
              </a:rPr>
              <a:t>Se elimina la necesidad de acudir personalmente a presentar el trámite ante los ECC de la SEMARNAT</a:t>
            </a:r>
          </a:p>
        </p:txBody>
      </p:sp>
    </p:spTree>
    <p:extLst>
      <p:ext uri="{BB962C8B-B14F-4D97-AF65-F5344CB8AC3E}">
        <p14:creationId xmlns:p14="http://schemas.microsoft.com/office/powerpoint/2010/main" val="1459887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id="{E041093B-4174-4226-AA46-588416A9421D}"/>
              </a:ext>
            </a:extLst>
          </p:cNvPr>
          <p:cNvSpPr txBox="1"/>
          <p:nvPr/>
        </p:nvSpPr>
        <p:spPr>
          <a:xfrm>
            <a:off x="251520" y="359071"/>
            <a:ext cx="8640960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900" b="1">
                <a:solidFill>
                  <a:prstClr val="black"/>
                </a:solidFill>
                <a:latin typeface="Century Gothic"/>
                <a:cs typeface="Century Gothic"/>
              </a:defRPr>
            </a:lvl1pPr>
          </a:lstStyle>
          <a:p>
            <a:pPr algn="ctr"/>
            <a:r>
              <a:rPr lang="es-MX" sz="2000" dirty="0">
                <a:solidFill>
                  <a:schemeClr val="bg1"/>
                </a:solidFill>
              </a:rPr>
              <a:t>DIAGRAMA FUNCIONAL DE OPERACIÓN DEL SISTEMA DE MIA-E</a:t>
            </a:r>
          </a:p>
        </p:txBody>
      </p:sp>
      <p:pic>
        <p:nvPicPr>
          <p:cNvPr id="5" name="Marcador de contenido 5">
            <a:extLst>
              <a:ext uri="{FF2B5EF4-FFF2-40B4-BE49-F238E27FC236}">
                <a16:creationId xmlns:a16="http://schemas.microsoft.com/office/drawing/2014/main" id="{C785C031-B3B6-4117-991D-DD22F13F63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65151" y="874467"/>
            <a:ext cx="944038" cy="78292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14AE669-765C-4515-90CD-F466003165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176" y="890124"/>
            <a:ext cx="751608" cy="75160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7DE07CD-9544-4A5D-9941-81394B748D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214" y="1063265"/>
            <a:ext cx="713509" cy="29212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7EFD44C-218D-4BC1-A0A9-BC3FC33B4A09}"/>
              </a:ext>
            </a:extLst>
          </p:cNvPr>
          <p:cNvSpPr txBox="1"/>
          <p:nvPr/>
        </p:nvSpPr>
        <p:spPr>
          <a:xfrm>
            <a:off x="2247460" y="1641733"/>
            <a:ext cx="1779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Century Gothic" panose="020B0502020202020204" pitchFamily="34" charset="0"/>
              </a:rPr>
              <a:t>SINATEC</a:t>
            </a:r>
          </a:p>
          <a:p>
            <a:pPr algn="ctr"/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Ventanilla Única</a:t>
            </a:r>
          </a:p>
          <a:p>
            <a:pPr algn="ctr"/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Portal </a:t>
            </a:r>
            <a:r>
              <a:rPr lang="es-MX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Gob.Mx</a:t>
            </a:r>
            <a:endParaRPr lang="es-MX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47A3CC9-259A-4366-AEF3-3BEA07879A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917" y="1080955"/>
            <a:ext cx="713509" cy="29233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04EBBFB-BA02-4CE6-ABAB-7FAD197ABF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229" y="1409848"/>
            <a:ext cx="1150323" cy="76726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693E732-8F48-4C64-8CEF-3ECC29E7F764}"/>
              </a:ext>
            </a:extLst>
          </p:cNvPr>
          <p:cNvSpPr txBox="1"/>
          <p:nvPr/>
        </p:nvSpPr>
        <p:spPr>
          <a:xfrm>
            <a:off x="4579732" y="2170392"/>
            <a:ext cx="1681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Century Gothic" panose="020B0502020202020204" pitchFamily="34" charset="0"/>
              </a:rPr>
              <a:t>MIA-E</a:t>
            </a:r>
          </a:p>
          <a:p>
            <a:pPr algn="ctr"/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Captura del trámite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94321F1-62A5-4675-B550-5C5F97A331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5119" y="1457020"/>
            <a:ext cx="1098372" cy="61783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DDD5454-39B3-4525-BF0A-28BBBFF344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996" y="1101260"/>
            <a:ext cx="587165" cy="58716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27BC5FB-C7F9-457F-A8E1-42C80706D4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888" y="1093066"/>
            <a:ext cx="1090208" cy="904146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A8683E0-F51B-4E2C-94B5-D3C3E80FD0FD}"/>
              </a:ext>
            </a:extLst>
          </p:cNvPr>
          <p:cNvSpPr txBox="1"/>
          <p:nvPr/>
        </p:nvSpPr>
        <p:spPr>
          <a:xfrm>
            <a:off x="7201157" y="1910992"/>
            <a:ext cx="15794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Century Gothic" panose="020B0502020202020204" pitchFamily="34" charset="0"/>
              </a:rPr>
              <a:t>SIGEIA</a:t>
            </a:r>
          </a:p>
          <a:p>
            <a:pPr algn="ctr"/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Análisis Espacial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2C6B4C72-6EB1-4542-86CE-3A594C3CA27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986" y="1036046"/>
            <a:ext cx="462113" cy="319371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B2633C71-941D-42DF-A2F6-6D12EE0DA330}"/>
              </a:ext>
            </a:extLst>
          </p:cNvPr>
          <p:cNvSpPr txBox="1"/>
          <p:nvPr/>
        </p:nvSpPr>
        <p:spPr>
          <a:xfrm>
            <a:off x="2375094" y="3120077"/>
            <a:ext cx="15794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Firma Electrónica</a:t>
            </a:r>
          </a:p>
          <a:p>
            <a:pPr algn="ctr"/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es-MX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Promovente</a:t>
            </a:r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)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66680FB9-CA60-4E6C-8348-DB6BF3C0A8B6}"/>
              </a:ext>
            </a:extLst>
          </p:cNvPr>
          <p:cNvGrpSpPr/>
          <p:nvPr/>
        </p:nvGrpSpPr>
        <p:grpSpPr>
          <a:xfrm>
            <a:off x="2507081" y="2296485"/>
            <a:ext cx="1130559" cy="1130559"/>
            <a:chOff x="2370495" y="3415847"/>
            <a:chExt cx="1130559" cy="1130559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E92DAA06-3BB4-4436-8D49-D863CB168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0495" y="3415847"/>
              <a:ext cx="1130559" cy="1130559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EAC907B3-AD32-4CFA-B975-EAA10D17B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0190" y="3710763"/>
              <a:ext cx="335286" cy="335286"/>
            </a:xfrm>
            <a:prstGeom prst="rect">
              <a:avLst/>
            </a:prstGeom>
          </p:spPr>
        </p:pic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2BBE1B4-EDEB-477E-97DB-E19CA938699B}"/>
              </a:ext>
            </a:extLst>
          </p:cNvPr>
          <p:cNvSpPr txBox="1"/>
          <p:nvPr/>
        </p:nvSpPr>
        <p:spPr>
          <a:xfrm>
            <a:off x="305432" y="1654188"/>
            <a:ext cx="1579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Century Gothic" panose="020B0502020202020204" pitchFamily="34" charset="0"/>
              </a:rPr>
              <a:t>PROMOVENTE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25F8AC6B-6D14-4526-A98D-75EC11A2FC2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93" y="2432616"/>
            <a:ext cx="810491" cy="810491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55AA8B7E-B7A0-4100-BDE4-DB22B9FA38D9}"/>
              </a:ext>
            </a:extLst>
          </p:cNvPr>
          <p:cNvSpPr txBox="1"/>
          <p:nvPr/>
        </p:nvSpPr>
        <p:spPr>
          <a:xfrm>
            <a:off x="291271" y="3248372"/>
            <a:ext cx="1579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Acuse de recibo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BA838FBF-D03A-4C8D-90A5-912C746719D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466" y="1243757"/>
            <a:ext cx="501949" cy="501949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8203C5D6-6396-4B2A-AB80-017273E40F7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231" y="1245895"/>
            <a:ext cx="540306" cy="540306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5B5DA55D-E256-42FB-8706-054DEEEF8A2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587" y="936749"/>
            <a:ext cx="499556" cy="499556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53E7DB9D-2D36-45AD-A606-3129C8A0000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5F3F4"/>
              </a:clrFrom>
              <a:clrTo>
                <a:srgbClr val="F5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853" y="1217769"/>
            <a:ext cx="429767" cy="429767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B3A42B9E-3F02-4801-A9A3-F8FB22FC29C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586" y="3206560"/>
            <a:ext cx="866134" cy="314459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4ECEDA33-2498-489E-9938-A94A3D7E3F0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079" y="2667763"/>
            <a:ext cx="1519029" cy="1040534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33B2B67E-D774-41AF-8D44-F961DF427618}"/>
              </a:ext>
            </a:extLst>
          </p:cNvPr>
          <p:cNvSpPr txBox="1"/>
          <p:nvPr/>
        </p:nvSpPr>
        <p:spPr>
          <a:xfrm>
            <a:off x="4466251" y="3706935"/>
            <a:ext cx="231635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Century Gothic" panose="020B0502020202020204" pitchFamily="34" charset="0"/>
              </a:rPr>
              <a:t>PEIA</a:t>
            </a:r>
          </a:p>
          <a:p>
            <a:pPr algn="ctr"/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Proceso de Evaluación del Impacto Ambiental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29F7F2BE-A14D-4EFC-93A2-8B09BE1AEB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73156">
            <a:off x="6658516" y="2543578"/>
            <a:ext cx="576732" cy="576732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131B851E-BD89-42CE-8BCF-13D040D1163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653" y="977925"/>
            <a:ext cx="455209" cy="455209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B49DC2BC-A8EC-4809-947A-FF9CFC3979D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123" y="1641010"/>
            <a:ext cx="329485" cy="329485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E3DEDD89-CE99-4A1E-9B52-C3E132EE6E4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124" y="847248"/>
            <a:ext cx="285719" cy="285719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81357126-2A40-47BF-A188-D32A79E53B5E}"/>
              </a:ext>
            </a:extLst>
          </p:cNvPr>
          <p:cNvSpPr txBox="1"/>
          <p:nvPr/>
        </p:nvSpPr>
        <p:spPr>
          <a:xfrm>
            <a:off x="2401461" y="4397377"/>
            <a:ext cx="16380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- Prevención y/o - Información adicional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917AED75-D4D3-4801-9460-21C4864F76A0}"/>
              </a:ext>
            </a:extLst>
          </p:cNvPr>
          <p:cNvSpPr txBox="1"/>
          <p:nvPr/>
        </p:nvSpPr>
        <p:spPr>
          <a:xfrm>
            <a:off x="2260656" y="5162933"/>
            <a:ext cx="2057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Century Gothic" panose="020B0502020202020204" pitchFamily="34" charset="0"/>
              </a:rPr>
              <a:t>RESOLUCIÓN</a:t>
            </a:r>
            <a:endParaRPr lang="es-MX" dirty="0">
              <a:latin typeface="Century Gothic" panose="020B0502020202020204" pitchFamily="34" charset="0"/>
            </a:endParaRPr>
          </a:p>
          <a:p>
            <a:pPr algn="ctr"/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Autorizado Condicionado, </a:t>
            </a:r>
          </a:p>
          <a:p>
            <a:pPr algn="ctr"/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Negado</a:t>
            </a: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FBE66AB8-A828-439F-942C-1B88BD37BD2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76" y="5100568"/>
            <a:ext cx="588456" cy="588456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AA158AF9-7FA7-46DA-B1C5-38CC996F5FE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44565" y="5520088"/>
            <a:ext cx="550965" cy="318435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1B247FAC-3B36-452F-81DF-46BC4B1B7A8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37072" flipH="1">
            <a:off x="6778543" y="3893720"/>
            <a:ext cx="550965" cy="268398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7CE4E9A5-FE66-4A52-BA11-E5339D209F69}"/>
              </a:ext>
            </a:extLst>
          </p:cNvPr>
          <p:cNvSpPr txBox="1"/>
          <p:nvPr/>
        </p:nvSpPr>
        <p:spPr>
          <a:xfrm>
            <a:off x="6489834" y="4268699"/>
            <a:ext cx="28305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Century Gothic" panose="020B0502020202020204" pitchFamily="34" charset="0"/>
              </a:rPr>
              <a:t>TERCEROS</a:t>
            </a:r>
          </a:p>
          <a:p>
            <a:pPr algn="ctr"/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Opiniones Técnicas, Notificaciones a Gobiernos,</a:t>
            </a:r>
          </a:p>
          <a:p>
            <a:pPr algn="ctr"/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Consulta Pública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12A72DB1-4F77-46C3-A5A8-9848F2AADA9C}"/>
              </a:ext>
            </a:extLst>
          </p:cNvPr>
          <p:cNvSpPr txBox="1"/>
          <p:nvPr/>
        </p:nvSpPr>
        <p:spPr>
          <a:xfrm>
            <a:off x="4505570" y="4590005"/>
            <a:ext cx="23191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Century Gothic" panose="020B0502020202020204" pitchFamily="34" charset="0"/>
              </a:rPr>
              <a:t>GENERADOR DE OFICIOS</a:t>
            </a:r>
          </a:p>
          <a:p>
            <a:pPr algn="ctr"/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Firma Electrónica</a:t>
            </a:r>
          </a:p>
          <a:p>
            <a:pPr algn="ctr"/>
            <a:r>
              <a:rPr lang="es-MX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(Servidores Público)</a:t>
            </a: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80B80178-F5BD-4EEC-975E-BD8AE75806D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66479" y="2940640"/>
            <a:ext cx="822560" cy="309459"/>
          </a:xfrm>
          <a:prstGeom prst="rect">
            <a:avLst/>
          </a:prstGeom>
        </p:spPr>
      </p:pic>
      <p:sp>
        <p:nvSpPr>
          <p:cNvPr id="43" name="CuadroTexto 42">
            <a:extLst>
              <a:ext uri="{FF2B5EF4-FFF2-40B4-BE49-F238E27FC236}">
                <a16:creationId xmlns:a16="http://schemas.microsoft.com/office/drawing/2014/main" id="{C43D4B5B-DE96-4F98-AEA7-51F7B8783B3E}"/>
              </a:ext>
            </a:extLst>
          </p:cNvPr>
          <p:cNvSpPr txBox="1"/>
          <p:nvPr/>
        </p:nvSpPr>
        <p:spPr>
          <a:xfrm>
            <a:off x="174071" y="5779010"/>
            <a:ext cx="1845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OFICIO RESOLUTIVO</a:t>
            </a: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C568A4B4-AC12-464A-BEA6-B45E7B3470C9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41509" y="5374055"/>
            <a:ext cx="550965" cy="263627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999A39E9-80F1-4D05-83D4-BABB2FBEA73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35061">
            <a:off x="3761544" y="2338335"/>
            <a:ext cx="778001" cy="304385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54BE21B9-9B5D-4FF5-8634-B8E8111304A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715" y="3439000"/>
            <a:ext cx="589294" cy="582307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12C241C2-EED2-48CF-94AB-76335E01FA8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573" y="3020565"/>
            <a:ext cx="892046" cy="633065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5C0216E0-F873-4F6D-B101-DDEF37F3ED8E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954" y="3839392"/>
            <a:ext cx="709284" cy="531963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9ADCAA31-E116-4472-9E09-0E26DCB0F7F0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90" y="3975100"/>
            <a:ext cx="845719" cy="845719"/>
          </a:xfrm>
          <a:prstGeom prst="rect">
            <a:avLst/>
          </a:prstGeom>
        </p:spPr>
      </p:pic>
      <p:cxnSp>
        <p:nvCxnSpPr>
          <p:cNvPr id="50" name="Conector angular 51">
            <a:extLst>
              <a:ext uri="{FF2B5EF4-FFF2-40B4-BE49-F238E27FC236}">
                <a16:creationId xmlns:a16="http://schemas.microsoft.com/office/drawing/2014/main" id="{DF0E687B-2193-4923-BD71-4200E3CE531A}"/>
              </a:ext>
            </a:extLst>
          </p:cNvPr>
          <p:cNvCxnSpPr>
            <a:stCxn id="49" idx="1"/>
            <a:endCxn id="6" idx="3"/>
          </p:cNvCxnSpPr>
          <p:nvPr/>
        </p:nvCxnSpPr>
        <p:spPr>
          <a:xfrm rot="10800000" flipH="1">
            <a:off x="617890" y="1265930"/>
            <a:ext cx="87286" cy="3132031"/>
          </a:xfrm>
          <a:prstGeom prst="bentConnector3">
            <a:avLst>
              <a:gd name="adj1" fmla="val -468979"/>
            </a:avLst>
          </a:prstGeom>
          <a:ln w="28575" cmpd="sng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uadroTexto 50">
            <a:extLst>
              <a:ext uri="{FF2B5EF4-FFF2-40B4-BE49-F238E27FC236}">
                <a16:creationId xmlns:a16="http://schemas.microsoft.com/office/drawing/2014/main" id="{4683D44E-DAD5-4A26-837D-DB0D3E9A4C31}"/>
              </a:ext>
            </a:extLst>
          </p:cNvPr>
          <p:cNvSpPr txBox="1"/>
          <p:nvPr/>
        </p:nvSpPr>
        <p:spPr>
          <a:xfrm>
            <a:off x="251040" y="4769600"/>
            <a:ext cx="1579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Notificación</a:t>
            </a:r>
          </a:p>
        </p:txBody>
      </p:sp>
      <p:sp>
        <p:nvSpPr>
          <p:cNvPr id="52" name="Flecha derecha 53">
            <a:extLst>
              <a:ext uri="{FF2B5EF4-FFF2-40B4-BE49-F238E27FC236}">
                <a16:creationId xmlns:a16="http://schemas.microsoft.com/office/drawing/2014/main" id="{3F5AE583-1909-4050-8D01-6E3706F76FD7}"/>
              </a:ext>
            </a:extLst>
          </p:cNvPr>
          <p:cNvSpPr/>
          <p:nvPr/>
        </p:nvSpPr>
        <p:spPr>
          <a:xfrm rot="10800000">
            <a:off x="1706541" y="4602446"/>
            <a:ext cx="589983" cy="306494"/>
          </a:xfrm>
          <a:prstGeom prst="rightArrow">
            <a:avLst/>
          </a:prstGeom>
          <a:ln w="28575" cmpd="sng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Flecha derecha 54">
            <a:extLst>
              <a:ext uri="{FF2B5EF4-FFF2-40B4-BE49-F238E27FC236}">
                <a16:creationId xmlns:a16="http://schemas.microsoft.com/office/drawing/2014/main" id="{92A3456F-62D7-48A8-A0BF-DC42F9F92C5D}"/>
              </a:ext>
            </a:extLst>
          </p:cNvPr>
          <p:cNvSpPr/>
          <p:nvPr/>
        </p:nvSpPr>
        <p:spPr>
          <a:xfrm rot="9371754">
            <a:off x="6662781" y="5454596"/>
            <a:ext cx="490473" cy="210241"/>
          </a:xfrm>
          <a:prstGeom prst="rightArrow">
            <a:avLst/>
          </a:prstGeom>
          <a:solidFill>
            <a:srgbClr val="00B050"/>
          </a:solidFill>
          <a:ln w="28575" cmpd="sng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latin typeface="Century Gothic" panose="020B0502020202020204" pitchFamily="34" charset="0"/>
            </a:endParaRPr>
          </a:p>
        </p:txBody>
      </p:sp>
      <p:sp>
        <p:nvSpPr>
          <p:cNvPr id="54" name="Flecha derecha 55">
            <a:extLst>
              <a:ext uri="{FF2B5EF4-FFF2-40B4-BE49-F238E27FC236}">
                <a16:creationId xmlns:a16="http://schemas.microsoft.com/office/drawing/2014/main" id="{D9352F6F-B8D6-412F-9084-F60D38EEB4E4}"/>
              </a:ext>
            </a:extLst>
          </p:cNvPr>
          <p:cNvSpPr/>
          <p:nvPr/>
        </p:nvSpPr>
        <p:spPr>
          <a:xfrm rot="10800000">
            <a:off x="4245272" y="4854709"/>
            <a:ext cx="491654" cy="245858"/>
          </a:xfrm>
          <a:prstGeom prst="rightArrow">
            <a:avLst/>
          </a:prstGeom>
          <a:ln w="28575" cmpd="sng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Rectángulo redondeado 56">
            <a:extLst>
              <a:ext uri="{FF2B5EF4-FFF2-40B4-BE49-F238E27FC236}">
                <a16:creationId xmlns:a16="http://schemas.microsoft.com/office/drawing/2014/main" id="{2AE09C1E-D8D1-41AE-A823-76E8926B118C}"/>
              </a:ext>
            </a:extLst>
          </p:cNvPr>
          <p:cNvSpPr/>
          <p:nvPr/>
        </p:nvSpPr>
        <p:spPr>
          <a:xfrm>
            <a:off x="361126" y="5475139"/>
            <a:ext cx="552284" cy="26985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latin typeface="Century Gothic" panose="020B0502020202020204" pitchFamily="34" charset="0"/>
              </a:rPr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195988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  <p:bldP spid="17" grpId="0"/>
      <p:bldP spid="21" grpId="0"/>
      <p:bldP spid="23" grpId="0"/>
      <p:bldP spid="30" grpId="0"/>
      <p:bldP spid="35" grpId="0"/>
      <p:bldP spid="36" grpId="0"/>
      <p:bldP spid="40" grpId="0"/>
      <p:bldP spid="41" grpId="0"/>
      <p:bldP spid="43" grpId="0"/>
      <p:bldP spid="51" grpId="0"/>
      <p:bldP spid="52" grpId="0" animBg="1"/>
      <p:bldP spid="53" grpId="0" animBg="1"/>
      <p:bldP spid="54" grpId="0" animBg="1"/>
      <p:bldP spid="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381ADBA0-DF7D-4B8B-89E3-8507541D9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878081"/>
            <a:ext cx="6943038" cy="30777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1400" b="1" dirty="0">
                <a:solidFill>
                  <a:schemeClr val="bg1"/>
                </a:solidFill>
                <a:latin typeface="Century Gothic" pitchFamily="34" charset="0"/>
                <a:ea typeface="+mj-ea"/>
                <a:cs typeface="Arial" charset="0"/>
              </a:rPr>
              <a:t>CONCLUSIONES DEL PEIA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761CA59-3C50-46FB-8597-4C67B05A823C}"/>
              </a:ext>
            </a:extLst>
          </p:cNvPr>
          <p:cNvSpPr/>
          <p:nvPr/>
        </p:nvSpPr>
        <p:spPr>
          <a:xfrm>
            <a:off x="395536" y="1700808"/>
            <a:ext cx="648071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+mj-lt"/>
              <a:buAutoNum type="arabicPeriod"/>
            </a:pPr>
            <a:r>
              <a:rPr lang="es-MX" sz="1200" dirty="0">
                <a:latin typeface="Soberana Sans" panose="02000000000000000000" pitchFamily="50" charset="0"/>
              </a:rPr>
              <a:t>Es una herramienta de </a:t>
            </a:r>
            <a:r>
              <a:rPr lang="es-MX" sz="1200" b="1" u="sng" dirty="0">
                <a:latin typeface="Soberana Sans" panose="02000000000000000000" pitchFamily="50" charset="0"/>
              </a:rPr>
              <a:t>planeación ambiental </a:t>
            </a:r>
            <a:r>
              <a:rPr lang="es-MX" sz="1200" dirty="0">
                <a:latin typeface="Soberana Sans" panose="02000000000000000000" pitchFamily="50" charset="0"/>
              </a:rPr>
              <a:t>de los proyectos de inversión pública y privada de </a:t>
            </a:r>
            <a:r>
              <a:rPr lang="es-MX" sz="1200" b="1" u="sng" dirty="0">
                <a:latin typeface="Soberana Sans" panose="02000000000000000000" pitchFamily="50" charset="0"/>
              </a:rPr>
              <a:t>carácter preventivo y obligatorio</a:t>
            </a:r>
            <a:r>
              <a:rPr lang="es-MX" sz="1200" dirty="0">
                <a:latin typeface="Soberana Sans" panose="02000000000000000000" pitchFamily="50" charset="0"/>
              </a:rPr>
              <a:t>.</a:t>
            </a:r>
          </a:p>
          <a:p>
            <a:pPr marL="228600" indent="-228600" algn="just">
              <a:buFont typeface="+mj-lt"/>
              <a:buAutoNum type="arabicPeriod"/>
            </a:pPr>
            <a:endParaRPr lang="es-MX" sz="1200" dirty="0">
              <a:latin typeface="Soberana Sans" panose="02000000000000000000" pitchFamily="50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s-MX" sz="1200" dirty="0">
                <a:latin typeface="Soberana Sans" panose="02000000000000000000" pitchFamily="50" charset="0"/>
              </a:rPr>
              <a:t>Su finalidad es la de proteger el medio ambiente y preservar y </a:t>
            </a:r>
            <a:r>
              <a:rPr lang="es-MX" sz="1200" b="1" u="sng" dirty="0">
                <a:latin typeface="Soberana Sans" panose="02000000000000000000" pitchFamily="50" charset="0"/>
              </a:rPr>
              <a:t>restaurar</a:t>
            </a:r>
            <a:r>
              <a:rPr lang="es-MX" sz="1200" dirty="0">
                <a:latin typeface="Soberana Sans" panose="02000000000000000000" pitchFamily="50" charset="0"/>
              </a:rPr>
              <a:t> los ecosistemas, a fin de evitar o </a:t>
            </a:r>
            <a:r>
              <a:rPr lang="es-MX" sz="1200" b="1" u="sng" dirty="0">
                <a:latin typeface="Soberana Sans" panose="02000000000000000000" pitchFamily="50" charset="0"/>
              </a:rPr>
              <a:t>reducir al mínimo  </a:t>
            </a:r>
            <a:r>
              <a:rPr lang="es-MX" sz="1200" dirty="0">
                <a:latin typeface="Soberana Sans" panose="02000000000000000000" pitchFamily="50" charset="0"/>
              </a:rPr>
              <a:t>sus efectos negativos sobre el medio ambiente.</a:t>
            </a:r>
          </a:p>
          <a:p>
            <a:pPr marL="228600" indent="-228600" algn="just">
              <a:buFont typeface="+mj-lt"/>
              <a:buAutoNum type="arabicPeriod"/>
            </a:pPr>
            <a:endParaRPr lang="es-MX" sz="1200" dirty="0">
              <a:latin typeface="Soberana Sans" panose="02000000000000000000" pitchFamily="50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s-MX" sz="1200" dirty="0">
                <a:latin typeface="Soberana Sans" panose="02000000000000000000" pitchFamily="50" charset="0"/>
              </a:rPr>
              <a:t>Valorar y analizar que sean considerados los </a:t>
            </a:r>
            <a:r>
              <a:rPr lang="es-MX" sz="1200" b="1" u="sng" dirty="0">
                <a:latin typeface="Soberana Sans" panose="02000000000000000000" pitchFamily="50" charset="0"/>
              </a:rPr>
              <a:t>impactos ambientales adversos </a:t>
            </a:r>
            <a:r>
              <a:rPr lang="es-MX" sz="1200" dirty="0">
                <a:latin typeface="Soberana Sans" panose="02000000000000000000" pitchFamily="50" charset="0"/>
              </a:rPr>
              <a:t>derivado de las obras y actividades y del manejo de sustancias y residuos peligrosos.</a:t>
            </a:r>
          </a:p>
          <a:p>
            <a:pPr marL="228600" indent="-228600" algn="just">
              <a:buFont typeface="+mj-lt"/>
              <a:buAutoNum type="arabicPeriod"/>
            </a:pPr>
            <a:endParaRPr lang="es-MX" sz="1200" dirty="0">
              <a:latin typeface="Soberana Sans" panose="02000000000000000000" pitchFamily="50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s-MX" sz="1200" dirty="0">
                <a:latin typeface="Soberana Sans" panose="02000000000000000000" pitchFamily="50" charset="0"/>
              </a:rPr>
              <a:t>Garantizar que las </a:t>
            </a:r>
            <a:r>
              <a:rPr lang="es-MX" sz="1200" b="1" u="sng" dirty="0">
                <a:latin typeface="Soberana Sans" panose="02000000000000000000" pitchFamily="50" charset="0"/>
              </a:rPr>
              <a:t>medidas de prevención y mitigación </a:t>
            </a:r>
            <a:r>
              <a:rPr lang="es-MX" sz="1200" dirty="0">
                <a:latin typeface="Soberana Sans" panose="02000000000000000000" pitchFamily="50" charset="0"/>
              </a:rPr>
              <a:t>sean </a:t>
            </a:r>
            <a:r>
              <a:rPr lang="es-MX" sz="1200" b="1" u="sng" dirty="0">
                <a:latin typeface="Soberana Sans" panose="02000000000000000000" pitchFamily="50" charset="0"/>
              </a:rPr>
              <a:t>técnica y ambientalmente viables.</a:t>
            </a:r>
          </a:p>
          <a:p>
            <a:pPr marL="228600" indent="-228600" algn="just">
              <a:buFont typeface="+mj-lt"/>
              <a:buAutoNum type="arabicPeriod"/>
            </a:pPr>
            <a:endParaRPr lang="es-MX" sz="1200" b="1" u="sng" dirty="0">
              <a:latin typeface="Soberana Sans" panose="02000000000000000000" pitchFamily="50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s-MX" sz="1200" dirty="0">
                <a:latin typeface="Soberana Sans" panose="02000000000000000000" pitchFamily="50" charset="0"/>
              </a:rPr>
              <a:t>Asegurar que exista una </a:t>
            </a:r>
            <a:r>
              <a:rPr lang="es-MX" sz="1200" b="1" u="sng" dirty="0">
                <a:latin typeface="Soberana Sans" panose="02000000000000000000" pitchFamily="50" charset="0"/>
              </a:rPr>
              <a:t>medida de prevención y compensación </a:t>
            </a:r>
            <a:r>
              <a:rPr lang="es-MX" sz="1200" dirty="0">
                <a:latin typeface="Soberana Sans" panose="02000000000000000000" pitchFamily="50" charset="0"/>
              </a:rPr>
              <a:t>a cada impacto ambiental adverso derivado del proyecto en cada una de sus etapas de la vida útil.</a:t>
            </a:r>
          </a:p>
          <a:p>
            <a:pPr marL="228600" indent="-228600" algn="just">
              <a:buFont typeface="+mj-lt"/>
              <a:buAutoNum type="arabicPeriod"/>
            </a:pPr>
            <a:endParaRPr lang="es-MX" sz="1200" dirty="0">
              <a:latin typeface="Soberana Sans" panose="02000000000000000000" pitchFamily="50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s-MX" sz="1200" b="1" u="sng" dirty="0">
                <a:latin typeface="Soberana Sans" panose="02000000000000000000" pitchFamily="50" charset="0"/>
              </a:rPr>
              <a:t>Asegurar </a:t>
            </a:r>
            <a:r>
              <a:rPr lang="es-MX" sz="1200" dirty="0">
                <a:latin typeface="Soberana Sans" panose="02000000000000000000" pitchFamily="50" charset="0"/>
              </a:rPr>
              <a:t>que durante la vida útil del proyecto en cada una de sus etapas se establezcan </a:t>
            </a:r>
            <a:r>
              <a:rPr lang="es-MX" sz="1200" b="1" u="sng" dirty="0">
                <a:latin typeface="Soberana Sans" panose="02000000000000000000" pitchFamily="50" charset="0"/>
              </a:rPr>
              <a:t>programas de atención de contingencias y emergencias ambientales</a:t>
            </a:r>
            <a:r>
              <a:rPr lang="es-MX" sz="1200" dirty="0">
                <a:latin typeface="Soberana Sans" panose="02000000000000000000" pitchFamily="50" charset="0"/>
              </a:rPr>
              <a:t>, así como </a:t>
            </a:r>
            <a:r>
              <a:rPr lang="es-MX" sz="1200" b="1" u="sng" dirty="0">
                <a:latin typeface="Soberana Sans" panose="02000000000000000000" pitchFamily="50" charset="0"/>
              </a:rPr>
              <a:t>instrumentos y medidas de seguridad </a:t>
            </a:r>
            <a:r>
              <a:rPr lang="es-MX" sz="1200" dirty="0">
                <a:latin typeface="Soberana Sans" panose="02000000000000000000" pitchFamily="50" charset="0"/>
              </a:rPr>
              <a:t>para reducir la posible migración de sustancias y contaminantes peligrosos generados sobre los componentes ambientales.</a:t>
            </a:r>
            <a:endParaRPr lang="es-MX" sz="1200" b="1" u="sng" dirty="0">
              <a:latin typeface="Soberana Sans" panose="02000000000000000000" pitchFamily="50" charset="0"/>
            </a:endParaRPr>
          </a:p>
          <a:p>
            <a:pPr marL="228600" indent="-228600" algn="just">
              <a:buFont typeface="+mj-lt"/>
              <a:buAutoNum type="arabicPeriod"/>
            </a:pPr>
            <a:endParaRPr lang="es-MX" sz="1200" b="1" u="sng" dirty="0"/>
          </a:p>
          <a:p>
            <a:pPr marL="228600" indent="-228600" algn="just">
              <a:buFont typeface="+mj-lt"/>
              <a:buAutoNum type="arabicPeriod"/>
            </a:pPr>
            <a:r>
              <a:rPr lang="es-MX" sz="1200" b="1" u="sng" dirty="0">
                <a:latin typeface="Soberana Sans" panose="02000000000000000000" pitchFamily="50" charset="0"/>
              </a:rPr>
              <a:t>Prevenir</a:t>
            </a:r>
            <a:r>
              <a:rPr lang="es-MX" sz="1200" dirty="0">
                <a:latin typeface="Soberana Sans" panose="02000000000000000000" pitchFamily="50" charset="0"/>
              </a:rPr>
              <a:t> la generación </a:t>
            </a:r>
            <a:r>
              <a:rPr lang="es-MX" sz="1200" b="1" u="sng" dirty="0">
                <a:latin typeface="Soberana Sans" panose="02000000000000000000" pitchFamily="50" charset="0"/>
              </a:rPr>
              <a:t>de pasivos ambientales </a:t>
            </a:r>
            <a:r>
              <a:rPr lang="es-MX" sz="1200" dirty="0">
                <a:latin typeface="Soberana Sans" panose="02000000000000000000" pitchFamily="50" charset="0"/>
              </a:rPr>
              <a:t>al ecosistema del proyecto al término de su vida útil, bajo la condición del cumplimiento del </a:t>
            </a:r>
            <a:r>
              <a:rPr lang="es-MX" sz="1200" b="1" u="sng" dirty="0">
                <a:latin typeface="Soberana Sans" panose="02000000000000000000" pitchFamily="50" charset="0"/>
              </a:rPr>
              <a:t>programa de cierre y abandono</a:t>
            </a:r>
            <a:r>
              <a:rPr lang="es-MX" sz="1200" dirty="0">
                <a:latin typeface="Soberana Sans" panose="02000000000000000000" pitchFamily="50" charset="0"/>
              </a:rPr>
              <a:t>, en donde se integran los pasivos ambientales generados.  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7BB6617-E778-4807-AFC5-161844AE616E}"/>
              </a:ext>
            </a:extLst>
          </p:cNvPr>
          <p:cNvGrpSpPr/>
          <p:nvPr/>
        </p:nvGrpSpPr>
        <p:grpSpPr>
          <a:xfrm>
            <a:off x="7023290" y="1199728"/>
            <a:ext cx="2053803" cy="5181600"/>
            <a:chOff x="6456121" y="1199728"/>
            <a:chExt cx="2697155" cy="5181600"/>
          </a:xfrm>
        </p:grpSpPr>
        <p:pic>
          <p:nvPicPr>
            <p:cNvPr id="7" name="Picture 2" descr="DSCF4339">
              <a:extLst>
                <a:ext uri="{FF2B5EF4-FFF2-40B4-BE49-F238E27FC236}">
                  <a16:creationId xmlns:a16="http://schemas.microsoft.com/office/drawing/2014/main" id="{0D2C59A4-9982-4B0E-8F1F-22A4EACA51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6121" y="1199728"/>
              <a:ext cx="266700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6 Imagen" descr="Teberebi-Ghana.jpg">
              <a:extLst>
                <a:ext uri="{FF2B5EF4-FFF2-40B4-BE49-F238E27FC236}">
                  <a16:creationId xmlns:a16="http://schemas.microsoft.com/office/drawing/2014/main" id="{D10F3704-2289-414A-ACAC-B34A5076B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6276" y="4139778"/>
              <a:ext cx="2667000" cy="224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6">
              <a:extLst>
                <a:ext uri="{FF2B5EF4-FFF2-40B4-BE49-F238E27FC236}">
                  <a16:creationId xmlns:a16="http://schemas.microsoft.com/office/drawing/2014/main" id="{3AFC2996-93E0-408C-809F-41736A49C0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956"/>
            <a:stretch>
              <a:fillRect/>
            </a:stretch>
          </p:blipFill>
          <p:spPr bwMode="auto">
            <a:xfrm>
              <a:off x="6456121" y="3104728"/>
              <a:ext cx="2667000" cy="17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9288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D0C38D6-7672-443C-9652-AC5D4FF93D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791" y="6412065"/>
            <a:ext cx="330127" cy="33259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12A31BE-0B31-42CF-938D-C12FB595FA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1" y="6414536"/>
            <a:ext cx="330127" cy="330127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6E70E2-869C-4F8D-8DC3-EBB6D9E3D8C4}"/>
              </a:ext>
            </a:extLst>
          </p:cNvPr>
          <p:cNvSpPr txBox="1">
            <a:spLocks/>
          </p:cNvSpPr>
          <p:nvPr/>
        </p:nvSpPr>
        <p:spPr bwMode="auto">
          <a:xfrm>
            <a:off x="173198" y="1275275"/>
            <a:ext cx="649733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just">
              <a:spcBef>
                <a:spcPts val="400"/>
              </a:spcBef>
              <a:spcAft>
                <a:spcPts val="400"/>
              </a:spcAft>
              <a:buClr>
                <a:srgbClr val="A94990"/>
              </a:buClr>
              <a:buFont typeface="Arial" charset="0"/>
              <a:buChar char="•"/>
            </a:pPr>
            <a:r>
              <a:rPr lang="es-ES" sz="1400" b="1" dirty="0">
                <a:latin typeface="Soberana Sans" panose="02000000000000000000" pitchFamily="50" charset="0"/>
              </a:rPr>
              <a:t>Cambio climático  </a:t>
            </a:r>
            <a:r>
              <a:rPr lang="es-ES" sz="1400" dirty="0">
                <a:latin typeface="Soberana Sans" panose="02000000000000000000" pitchFamily="50" charset="0"/>
              </a:rPr>
              <a:t>como </a:t>
            </a:r>
            <a:r>
              <a:rPr lang="es-ES" sz="1400" b="1" dirty="0">
                <a:latin typeface="Soberana Sans" panose="02000000000000000000" pitchFamily="50" charset="0"/>
              </a:rPr>
              <a:t>criterio de evaluación</a:t>
            </a:r>
            <a:r>
              <a:rPr lang="es-ES" sz="1400" dirty="0">
                <a:latin typeface="Soberana Sans" panose="02000000000000000000" pitchFamily="50" charset="0"/>
              </a:rPr>
              <a:t>( vulnerabilidad, adaptación, mitigación).</a:t>
            </a: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Clr>
                <a:srgbClr val="A94990"/>
              </a:buClr>
              <a:buFont typeface="Arial" charset="0"/>
              <a:buChar char="•"/>
            </a:pPr>
            <a:r>
              <a:rPr lang="es-ES" sz="1400" dirty="0">
                <a:latin typeface="Soberana Sans" panose="02000000000000000000" pitchFamily="50" charset="0"/>
              </a:rPr>
              <a:t>Desarrollo </a:t>
            </a:r>
            <a:r>
              <a:rPr lang="es-ES" sz="1400" b="1" dirty="0">
                <a:latin typeface="Soberana Sans" panose="02000000000000000000" pitchFamily="50" charset="0"/>
              </a:rPr>
              <a:t>tecnológico</a:t>
            </a:r>
            <a:r>
              <a:rPr lang="es-ES" sz="1400" dirty="0">
                <a:latin typeface="Soberana Sans" panose="02000000000000000000" pitchFamily="50" charset="0"/>
              </a:rPr>
              <a:t> hacia </a:t>
            </a:r>
            <a:r>
              <a:rPr lang="es-MX" sz="1400" dirty="0">
                <a:latin typeface="Soberana Sans" panose="02000000000000000000" pitchFamily="50" charset="0"/>
              </a:rPr>
              <a:t>proyectos de </a:t>
            </a:r>
            <a:r>
              <a:rPr lang="es-MX" sz="1400" b="1" dirty="0">
                <a:latin typeface="Soberana Sans" panose="02000000000000000000" pitchFamily="50" charset="0"/>
              </a:rPr>
              <a:t>eficiencia energética </a:t>
            </a:r>
            <a:r>
              <a:rPr lang="es-MX" sz="1400" dirty="0">
                <a:latin typeface="Soberana Sans" panose="02000000000000000000" pitchFamily="50" charset="0"/>
              </a:rPr>
              <a:t>y producción de combustibles limpios 	</a:t>
            </a: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Clr>
                <a:srgbClr val="A94990"/>
              </a:buClr>
              <a:buFont typeface="Arial" charset="0"/>
              <a:buChar char="•"/>
            </a:pPr>
            <a:r>
              <a:rPr lang="es-ES" sz="1400" b="1" dirty="0">
                <a:latin typeface="Soberana Sans" panose="02000000000000000000" pitchFamily="50" charset="0"/>
              </a:rPr>
              <a:t>Incremento</a:t>
            </a:r>
            <a:r>
              <a:rPr lang="es-ES" sz="1400" dirty="0">
                <a:latin typeface="Soberana Sans" panose="02000000000000000000" pitchFamily="50" charset="0"/>
              </a:rPr>
              <a:t> de la participación social ( </a:t>
            </a:r>
            <a:r>
              <a:rPr lang="es-ES" sz="1400" b="1" dirty="0">
                <a:latin typeface="Soberana Sans" panose="02000000000000000000" pitchFamily="50" charset="0"/>
              </a:rPr>
              <a:t>Consultas y reuniones públicas</a:t>
            </a:r>
            <a:r>
              <a:rPr lang="es-ES" sz="1400" dirty="0">
                <a:latin typeface="Soberana Sans" panose="02000000000000000000" pitchFamily="50" charset="0"/>
              </a:rPr>
              <a:t>)</a:t>
            </a:r>
          </a:p>
          <a:p>
            <a:pPr marL="285750" lvl="1" indent="-285750" algn="just">
              <a:spcBef>
                <a:spcPts val="400"/>
              </a:spcBef>
              <a:spcAft>
                <a:spcPts val="400"/>
              </a:spcAft>
              <a:buClr>
                <a:srgbClr val="A94990"/>
              </a:buClr>
              <a:buFont typeface="Arial" charset="0"/>
              <a:buChar char="•"/>
            </a:pPr>
            <a:r>
              <a:rPr lang="es-ES" sz="1400" dirty="0">
                <a:latin typeface="Soberana Sans" panose="02000000000000000000" pitchFamily="50" charset="0"/>
              </a:rPr>
              <a:t>Procedimiento de </a:t>
            </a:r>
            <a:r>
              <a:rPr lang="es-ES" sz="1400" b="1" dirty="0">
                <a:latin typeface="Soberana Sans" panose="02000000000000000000" pitchFamily="50" charset="0"/>
              </a:rPr>
              <a:t>consulta a pueblos y comunidades indígenas “</a:t>
            </a:r>
            <a:r>
              <a:rPr lang="es-ES" sz="1400" dirty="0">
                <a:latin typeface="Soberana Sans" panose="02000000000000000000" pitchFamily="50" charset="0"/>
              </a:rPr>
              <a:t>Convenio 169 sobre Pueblos Indígenas y Tribales en países independientes de la OIT”   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A94990"/>
              </a:buClr>
              <a:buFont typeface="Arial" charset="0"/>
              <a:buChar char="•"/>
            </a:pPr>
            <a:r>
              <a:rPr lang="es-ES" sz="1400" dirty="0">
                <a:latin typeface="Soberana Sans" panose="02000000000000000000" pitchFamily="50" charset="0"/>
              </a:rPr>
              <a:t>Armonización y concordancia con otras Leyes emitidas desde el 2000:</a:t>
            </a:r>
          </a:p>
          <a:p>
            <a:pPr marL="685800" lvl="2" indent="-228600">
              <a:spcBef>
                <a:spcPts val="400"/>
              </a:spcBef>
              <a:spcAft>
                <a:spcPts val="400"/>
              </a:spcAft>
              <a:buClr>
                <a:srgbClr val="A94990"/>
              </a:buClr>
              <a:buFont typeface="Arial" charset="0"/>
              <a:buChar char="•"/>
            </a:pPr>
            <a:r>
              <a:rPr lang="es-MX" sz="1400" dirty="0">
                <a:latin typeface="Soberana Sans" panose="02000000000000000000" pitchFamily="50" charset="0"/>
              </a:rPr>
              <a:t>Ley de Promoción y Desarrollo de los </a:t>
            </a:r>
            <a:r>
              <a:rPr lang="es-MX" sz="1400" dirty="0" err="1">
                <a:latin typeface="Soberana Sans" panose="02000000000000000000" pitchFamily="50" charset="0"/>
              </a:rPr>
              <a:t>Bioenergéticos</a:t>
            </a:r>
            <a:r>
              <a:rPr lang="es-MX" sz="1400" dirty="0">
                <a:latin typeface="Soberana Sans" panose="02000000000000000000" pitchFamily="50" charset="0"/>
              </a:rPr>
              <a:t> (2008)</a:t>
            </a:r>
          </a:p>
          <a:p>
            <a:pPr marL="685800" lvl="2" indent="-228600">
              <a:spcBef>
                <a:spcPts val="400"/>
              </a:spcBef>
              <a:spcAft>
                <a:spcPts val="400"/>
              </a:spcAft>
              <a:buClr>
                <a:srgbClr val="A94990"/>
              </a:buClr>
              <a:buFont typeface="Arial" charset="0"/>
              <a:buChar char="•"/>
            </a:pPr>
            <a:r>
              <a:rPr lang="es-MX" sz="1400" dirty="0">
                <a:latin typeface="Soberana Sans" panose="02000000000000000000" pitchFamily="50" charset="0"/>
              </a:rPr>
              <a:t>Ley General para la Prevención y Gestión Integral de los Residuos (2003 y reformas 2012)</a:t>
            </a:r>
          </a:p>
          <a:p>
            <a:pPr marL="685800" lvl="2" indent="-228600">
              <a:spcBef>
                <a:spcPts val="400"/>
              </a:spcBef>
              <a:spcAft>
                <a:spcPts val="400"/>
              </a:spcAft>
              <a:buClr>
                <a:srgbClr val="A94990"/>
              </a:buClr>
              <a:buFont typeface="Arial" charset="0"/>
              <a:buChar char="•"/>
            </a:pPr>
            <a:r>
              <a:rPr lang="es-MX" sz="1400" dirty="0">
                <a:latin typeface="Soberana Sans" panose="02000000000000000000" pitchFamily="50" charset="0"/>
              </a:rPr>
              <a:t>Ley General de Desarrollo Forestal Sustentable (Reformas 2012)  </a:t>
            </a:r>
          </a:p>
          <a:p>
            <a:pPr marL="685800" lvl="2" indent="-228600">
              <a:spcBef>
                <a:spcPts val="400"/>
              </a:spcBef>
              <a:spcAft>
                <a:spcPts val="400"/>
              </a:spcAft>
              <a:buClr>
                <a:srgbClr val="A94990"/>
              </a:buClr>
              <a:buFont typeface="Arial" charset="0"/>
              <a:buChar char="•"/>
            </a:pPr>
            <a:r>
              <a:rPr lang="es-MX" sz="1400" dirty="0">
                <a:latin typeface="Soberana Sans" panose="02000000000000000000" pitchFamily="50" charset="0"/>
              </a:rPr>
              <a:t>Ley de Vida Silvestre (Reformas 2012)</a:t>
            </a:r>
          </a:p>
          <a:p>
            <a:pPr marL="685800" lvl="2" indent="-228600">
              <a:spcBef>
                <a:spcPts val="400"/>
              </a:spcBef>
              <a:spcAft>
                <a:spcPts val="400"/>
              </a:spcAft>
              <a:buClr>
                <a:srgbClr val="A94990"/>
              </a:buClr>
              <a:buFont typeface="Arial" charset="0"/>
              <a:buChar char="•"/>
            </a:pPr>
            <a:r>
              <a:rPr lang="es-MX" sz="1400" dirty="0">
                <a:latin typeface="Soberana Sans" panose="02000000000000000000" pitchFamily="50" charset="0"/>
              </a:rPr>
              <a:t>Ley General de Cambio Climático (2012)</a:t>
            </a:r>
          </a:p>
          <a:p>
            <a:pPr marL="685800" lvl="2" indent="-228600">
              <a:spcBef>
                <a:spcPts val="400"/>
              </a:spcBef>
              <a:spcAft>
                <a:spcPts val="400"/>
              </a:spcAft>
              <a:buClr>
                <a:srgbClr val="A94990"/>
              </a:buClr>
              <a:buFont typeface="Arial" charset="0"/>
              <a:buChar char="•"/>
            </a:pPr>
            <a:r>
              <a:rPr lang="es-MX" sz="1400" dirty="0">
                <a:latin typeface="Soberana Sans" panose="02000000000000000000" pitchFamily="50" charset="0"/>
              </a:rPr>
              <a:t>Ley Federal de Responsabilidad Ambiental (2013)</a:t>
            </a:r>
            <a:endParaRPr lang="es-ES" sz="1400" b="1" i="1" dirty="0">
              <a:solidFill>
                <a:srgbClr val="7F7F7F"/>
              </a:solidFill>
              <a:latin typeface="Soberana Sans" panose="02000000000000000000" pitchFamily="50" charset="0"/>
            </a:endParaRPr>
          </a:p>
        </p:txBody>
      </p:sp>
      <p:sp>
        <p:nvSpPr>
          <p:cNvPr id="7" name="2 Rectángulo">
            <a:extLst>
              <a:ext uri="{FF2B5EF4-FFF2-40B4-BE49-F238E27FC236}">
                <a16:creationId xmlns:a16="http://schemas.microsoft.com/office/drawing/2014/main" id="{0701EAC9-8183-46EE-BE20-1B63C4DEF99F}"/>
              </a:ext>
            </a:extLst>
          </p:cNvPr>
          <p:cNvSpPr/>
          <p:nvPr/>
        </p:nvSpPr>
        <p:spPr>
          <a:xfrm>
            <a:off x="249398" y="103136"/>
            <a:ext cx="8546259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Soberana Sans" panose="02000000000000000000" pitchFamily="50" charset="0"/>
                <a:cs typeface="Century Gothic"/>
              </a:rPr>
              <a:t>MODIFICACIONES Y AJUSTES AL PROCEDIMIENTO DE EVALUACIÓN DE IMPACTO AMBIENTAL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AD647015-ACC5-46F0-A45B-AAAEB5459CFF}"/>
              </a:ext>
            </a:extLst>
          </p:cNvPr>
          <p:cNvGrpSpPr/>
          <p:nvPr/>
        </p:nvGrpSpPr>
        <p:grpSpPr>
          <a:xfrm>
            <a:off x="7020272" y="1146896"/>
            <a:ext cx="2123729" cy="5591914"/>
            <a:chOff x="7020272" y="907412"/>
            <a:chExt cx="2123729" cy="5591914"/>
          </a:xfrm>
        </p:grpSpPr>
        <p:pic>
          <p:nvPicPr>
            <p:cNvPr id="9" name="Picture 4" descr="https://encrypted-tbn2.gstatic.com/images?q=tbn:ANd9GcSpORJPNnLcFaaRMazvHoGB3pFHiuw9dZyTxyJmzJgvvORIBai7sw">
              <a:hlinkClick r:id="rId4"/>
              <a:extLst>
                <a:ext uri="{FF2B5EF4-FFF2-40B4-BE49-F238E27FC236}">
                  <a16:creationId xmlns:a16="http://schemas.microsoft.com/office/drawing/2014/main" id="{78223979-4F5D-4025-BB5C-EE61E94CE8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20272" y="907412"/>
              <a:ext cx="2123728" cy="1888682"/>
            </a:xfrm>
            <a:prstGeom prst="rect">
              <a:avLst/>
            </a:prstGeom>
            <a:noFill/>
          </p:spPr>
        </p:pic>
        <p:pic>
          <p:nvPicPr>
            <p:cNvPr id="10" name="Picture 6" descr="https://encrypted-tbn0.gstatic.com/images?q=tbn:ANd9GcRnmrtC9X5miIw3ZCDxDOTxutx_odHyyJI1tu8XzEgqqSCUGGmb">
              <a:hlinkClick r:id="rId6"/>
              <a:extLst>
                <a:ext uri="{FF2B5EF4-FFF2-40B4-BE49-F238E27FC236}">
                  <a16:creationId xmlns:a16="http://schemas.microsoft.com/office/drawing/2014/main" id="{3FD74706-17C1-4924-86D9-C937E0FAD3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20272" y="2796445"/>
              <a:ext cx="2123728" cy="1887941"/>
            </a:xfrm>
            <a:prstGeom prst="rect">
              <a:avLst/>
            </a:prstGeom>
            <a:noFill/>
          </p:spPr>
        </p:pic>
        <p:pic>
          <p:nvPicPr>
            <p:cNvPr id="11" name="Picture 12" descr="http://blogviniciusdesantana.com/wp-content/uploads/2013/04/semiarido1.jpg">
              <a:hlinkClick r:id="rId8"/>
              <a:extLst>
                <a:ext uri="{FF2B5EF4-FFF2-40B4-BE49-F238E27FC236}">
                  <a16:creationId xmlns:a16="http://schemas.microsoft.com/office/drawing/2014/main" id="{0B9EE508-3CE2-4FC7-969F-6DFF5F1DC0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020273" y="4512319"/>
              <a:ext cx="2123728" cy="198700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73312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791" y="6412065"/>
            <a:ext cx="330127" cy="33259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1" y="6414536"/>
            <a:ext cx="330127" cy="330127"/>
          </a:xfrm>
          <a:prstGeom prst="rect">
            <a:avLst/>
          </a:prstGeom>
        </p:spPr>
      </p:pic>
      <p:sp>
        <p:nvSpPr>
          <p:cNvPr id="23" name="3 Rectángulo"/>
          <p:cNvSpPr/>
          <p:nvPr/>
        </p:nvSpPr>
        <p:spPr>
          <a:xfrm>
            <a:off x="171254" y="1534759"/>
            <a:ext cx="616423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s-MX" sz="1400" dirty="0">
                <a:solidFill>
                  <a:srgbClr val="000000"/>
                </a:solidFill>
                <a:latin typeface="Soberana Sans" panose="02000000000000000000" pitchFamily="50" charset="0"/>
                <a:cs typeface="Century Gothic"/>
              </a:rPr>
              <a:t>La cartera de proyectos de infraestructura, en su análisis de pre-factibilidad y factibilidad </a:t>
            </a:r>
            <a:r>
              <a:rPr lang="es-MX" sz="1400" b="1" dirty="0">
                <a:solidFill>
                  <a:srgbClr val="000000"/>
                </a:solidFill>
                <a:latin typeface="Soberana Sans" panose="02000000000000000000" pitchFamily="50" charset="0"/>
                <a:cs typeface="Century Gothic"/>
              </a:rPr>
              <a:t>no sólo deben </a:t>
            </a:r>
            <a:r>
              <a:rPr lang="es-MX" sz="1400" dirty="0">
                <a:solidFill>
                  <a:srgbClr val="000000"/>
                </a:solidFill>
                <a:latin typeface="Soberana Sans" panose="02000000000000000000" pitchFamily="50" charset="0"/>
                <a:cs typeface="Century Gothic"/>
              </a:rPr>
              <a:t>considerar los </a:t>
            </a:r>
            <a:r>
              <a:rPr lang="es-MX" sz="1400" b="1" dirty="0">
                <a:solidFill>
                  <a:srgbClr val="000000"/>
                </a:solidFill>
                <a:latin typeface="Soberana Sans" panose="02000000000000000000" pitchFamily="50" charset="0"/>
                <a:cs typeface="Century Gothic"/>
              </a:rPr>
              <a:t>aspectos económicos y técnicos</a:t>
            </a:r>
            <a:r>
              <a:rPr lang="es-MX" sz="1400" dirty="0">
                <a:solidFill>
                  <a:srgbClr val="000000"/>
                </a:solidFill>
                <a:latin typeface="Soberana Sans" panose="02000000000000000000" pitchFamily="50" charset="0"/>
                <a:cs typeface="Century Gothic"/>
              </a:rPr>
              <a:t>, si no que deben de considerar para su ubicación y trayectoria los siguientes </a:t>
            </a:r>
            <a:r>
              <a:rPr lang="es-MX" sz="1400" b="1" dirty="0">
                <a:solidFill>
                  <a:srgbClr val="000000"/>
                </a:solidFill>
                <a:latin typeface="Soberana Sans" panose="02000000000000000000" pitchFamily="50" charset="0"/>
                <a:cs typeface="Century Gothic"/>
              </a:rPr>
              <a:t>aspectos ambientales y sociales</a:t>
            </a:r>
            <a:r>
              <a:rPr lang="es-MX" sz="1400" dirty="0">
                <a:solidFill>
                  <a:srgbClr val="000000"/>
                </a:solidFill>
                <a:latin typeface="Soberana Sans" panose="02000000000000000000" pitchFamily="50" charset="0"/>
                <a:cs typeface="Century Gothic"/>
              </a:rPr>
              <a:t>:</a:t>
            </a:r>
          </a:p>
          <a:p>
            <a:pPr marL="360363" indent="-360363" algn="just">
              <a:buFont typeface="Arial" pitchFamily="34" charset="0"/>
              <a:buChar char="•"/>
            </a:pPr>
            <a:endParaRPr lang="es-MX" sz="1400" dirty="0">
              <a:latin typeface="Soberana Sans" panose="02000000000000000000" pitchFamily="50" charset="0"/>
              <a:cs typeface="Century Gothic"/>
            </a:endParaRPr>
          </a:p>
          <a:p>
            <a:pPr marL="719138" indent="-358775" algn="just">
              <a:buFont typeface="Arial" pitchFamily="34" charset="0"/>
              <a:buChar char="•"/>
            </a:pPr>
            <a:r>
              <a:rPr lang="es-MX" sz="1400" dirty="0">
                <a:latin typeface="Soberana Sans" panose="02000000000000000000" pitchFamily="50" charset="0"/>
                <a:cs typeface="Century Gothic"/>
              </a:rPr>
              <a:t>Consulta a los pueblos indígenas para preservar su derecho de ser consultados ante proyectos y programas que los involucren, para obtener </a:t>
            </a:r>
            <a:r>
              <a:rPr lang="es-ES_tradnl" sz="1400" dirty="0">
                <a:latin typeface="Soberana Sans" panose="02000000000000000000" pitchFamily="50" charset="0"/>
                <a:cs typeface="Century Gothic"/>
              </a:rPr>
              <a:t>el </a:t>
            </a:r>
            <a:r>
              <a:rPr lang="es-ES_tradnl" sz="1400" b="1" u="sng" dirty="0">
                <a:latin typeface="Soberana Sans" panose="02000000000000000000" pitchFamily="50" charset="0"/>
                <a:cs typeface="Century Gothic"/>
              </a:rPr>
              <a:t>consentimiento, previo libre e informado</a:t>
            </a:r>
            <a:r>
              <a:rPr lang="es-ES_tradnl" sz="1400" dirty="0">
                <a:latin typeface="Soberana Sans" panose="02000000000000000000" pitchFamily="50" charset="0"/>
                <a:cs typeface="Century Gothic"/>
              </a:rPr>
              <a:t>, que esas comunidades otorgan para la ejecución del proyecto,</a:t>
            </a:r>
            <a:r>
              <a:rPr lang="es-ES_tradnl" sz="1400" b="1" dirty="0">
                <a:latin typeface="Soberana Sans" panose="02000000000000000000" pitchFamily="50" charset="0"/>
                <a:cs typeface="Century Gothic"/>
              </a:rPr>
              <a:t> </a:t>
            </a:r>
            <a:r>
              <a:rPr lang="es-ES_tradnl" sz="1400" dirty="0">
                <a:latin typeface="Soberana Sans" panose="02000000000000000000" pitchFamily="50" charset="0"/>
                <a:cs typeface="Century Gothic"/>
              </a:rPr>
              <a:t> con la finalidad de informar a la Comisión Nacional de los Derechos Humanos sobre el avance en el cumplimiento de las Recomendaciones 37/2012 y 56/2012 de la Comisión Nacional de los Derechos Humanos</a:t>
            </a:r>
            <a:r>
              <a:rPr lang="es-MX" sz="1400" dirty="0">
                <a:latin typeface="Soberana Sans" panose="02000000000000000000" pitchFamily="50" charset="0"/>
                <a:cs typeface="Century Gothic"/>
              </a:rPr>
              <a:t>.</a:t>
            </a:r>
          </a:p>
          <a:p>
            <a:pPr marL="719138" indent="-358775" algn="just">
              <a:buFont typeface="Arial" pitchFamily="34" charset="0"/>
              <a:buChar char="•"/>
            </a:pPr>
            <a:endParaRPr lang="es-MX" sz="1400" dirty="0">
              <a:latin typeface="Soberana Sans" panose="02000000000000000000" pitchFamily="50" charset="0"/>
              <a:cs typeface="Century Gothic"/>
            </a:endParaRPr>
          </a:p>
          <a:p>
            <a:pPr marL="719138" indent="-358775" algn="just">
              <a:buFont typeface="Arial" pitchFamily="34" charset="0"/>
              <a:buChar char="•"/>
            </a:pPr>
            <a:r>
              <a:rPr lang="es-MX" sz="1400" dirty="0">
                <a:solidFill>
                  <a:srgbClr val="000000"/>
                </a:solidFill>
                <a:latin typeface="Soberana Sans" panose="02000000000000000000" pitchFamily="50" charset="0"/>
                <a:cs typeface="Century Gothic"/>
              </a:rPr>
              <a:t>Uso y aprovechamiento del agua en cuerpos superficiales y subterráneos de conformidad a su estatus actual de disponibilidad establecidos por la CONAGUA en los decretos de veda temporal y definitiva.</a:t>
            </a:r>
            <a:endParaRPr lang="es-MX" sz="1400" dirty="0">
              <a:latin typeface="Soberana Sans" panose="02000000000000000000" pitchFamily="50" charset="0"/>
              <a:cs typeface="Century Gothic"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6879770" y="904139"/>
            <a:ext cx="2264230" cy="5649686"/>
            <a:chOff x="6879770" y="0"/>
            <a:chExt cx="2264230" cy="5649686"/>
          </a:xfrm>
        </p:grpSpPr>
        <p:pic>
          <p:nvPicPr>
            <p:cNvPr id="25" name="Picture 2" descr="https://encrypted-tbn0.gstatic.com/images?q=tbn:ANd9GcRreiRMHiuJBmQ0z5nnQF6ydvsn3Gn9Y8iCQbBUknoUcoYrH9m5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79770" y="0"/>
              <a:ext cx="2264229" cy="1261241"/>
            </a:xfrm>
            <a:prstGeom prst="rect">
              <a:avLst/>
            </a:prstGeom>
            <a:noFill/>
          </p:spPr>
        </p:pic>
        <p:pic>
          <p:nvPicPr>
            <p:cNvPr id="26" name="Picture 4" descr="http://www.iie.org.mx/Notisel/fotos/511.jp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79770" y="4169229"/>
              <a:ext cx="2264230" cy="1480457"/>
            </a:xfrm>
            <a:prstGeom prst="rect">
              <a:avLst/>
            </a:prstGeom>
            <a:noFill/>
          </p:spPr>
        </p:pic>
        <p:pic>
          <p:nvPicPr>
            <p:cNvPr id="27" name="Picture 6" descr="https://encrypted-tbn1.gstatic.com/images?q=tbn:ANd9GcQ7fj1cVPLtPMtjfonFVoL9oc0o8vPS_VToDcV_yNRJ7qn8-z1RnA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879770" y="1261241"/>
              <a:ext cx="2264229" cy="1261241"/>
            </a:xfrm>
            <a:prstGeom prst="rect">
              <a:avLst/>
            </a:prstGeom>
            <a:noFill/>
          </p:spPr>
        </p:pic>
        <p:pic>
          <p:nvPicPr>
            <p:cNvPr id="28" name="Picture 6" descr="http://img.informador.com.mx/biblioteca/imagen/370x277/909/908212.jpg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879770" y="2522482"/>
              <a:ext cx="2264230" cy="1646747"/>
            </a:xfrm>
            <a:prstGeom prst="rect">
              <a:avLst/>
            </a:prstGeom>
            <a:noFill/>
          </p:spPr>
        </p:pic>
      </p:grpSp>
      <p:sp>
        <p:nvSpPr>
          <p:cNvPr id="29" name="18 Rectángulo"/>
          <p:cNvSpPr/>
          <p:nvPr/>
        </p:nvSpPr>
        <p:spPr>
          <a:xfrm>
            <a:off x="171254" y="390267"/>
            <a:ext cx="6381946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Soberana Sans" panose="02000000000000000000" pitchFamily="50" charset="0"/>
                <a:cs typeface="Calibri" pitchFamily="34" charset="0"/>
              </a:rPr>
              <a:t>RETOS DE LOS INVERSIONISTAS EN PROYECTOS DE INFRAESTRUCTURA</a:t>
            </a:r>
          </a:p>
        </p:txBody>
      </p:sp>
    </p:spTree>
    <p:extLst>
      <p:ext uri="{BB962C8B-B14F-4D97-AF65-F5344CB8AC3E}">
        <p14:creationId xmlns:p14="http://schemas.microsoft.com/office/powerpoint/2010/main" val="3060898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>
            <a:extLst>
              <a:ext uri="{FF2B5EF4-FFF2-40B4-BE49-F238E27FC236}">
                <a16:creationId xmlns:a16="http://schemas.microsoft.com/office/drawing/2014/main" id="{54F29748-44D1-4441-A912-267C01DA20A0}"/>
              </a:ext>
            </a:extLst>
          </p:cNvPr>
          <p:cNvSpPr/>
          <p:nvPr/>
        </p:nvSpPr>
        <p:spPr>
          <a:xfrm>
            <a:off x="177682" y="1196752"/>
            <a:ext cx="6951921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179388" indent="-179388" algn="ctr"/>
            <a:r>
              <a:rPr lang="es-MX" sz="1400" b="1" dirty="0">
                <a:solidFill>
                  <a:schemeClr val="bg1"/>
                </a:solidFill>
                <a:latin typeface="Soberana Sans" panose="02000000000000000000" pitchFamily="50" charset="0"/>
              </a:rPr>
              <a:t>OBJETO  Y  NATURALEZA DEL PROCEDIMIENTO DE EVALUACIÓN DE IMPACTO AMBIENTAL (PEIA)</a:t>
            </a:r>
          </a:p>
        </p:txBody>
      </p:sp>
      <p:sp>
        <p:nvSpPr>
          <p:cNvPr id="5" name="1 Rectángulo">
            <a:extLst>
              <a:ext uri="{FF2B5EF4-FFF2-40B4-BE49-F238E27FC236}">
                <a16:creationId xmlns:a16="http://schemas.microsoft.com/office/drawing/2014/main" id="{88EF03EC-1202-459A-8C31-D2EEBC0B8795}"/>
              </a:ext>
            </a:extLst>
          </p:cNvPr>
          <p:cNvSpPr/>
          <p:nvPr/>
        </p:nvSpPr>
        <p:spPr>
          <a:xfrm>
            <a:off x="199894" y="2489388"/>
            <a:ext cx="67918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1" indent="-179388" algn="just">
              <a:buFont typeface="Arial" pitchFamily="34" charset="0"/>
              <a:buChar char="•"/>
            </a:pPr>
            <a:r>
              <a:rPr lang="es-MX" sz="1200" dirty="0">
                <a:latin typeface="Soberana Sans" panose="02000000000000000000" pitchFamily="50" charset="0"/>
              </a:rPr>
              <a:t>El </a:t>
            </a:r>
            <a:r>
              <a:rPr lang="es-MX" sz="1200" b="1" dirty="0">
                <a:latin typeface="Soberana Sans" panose="02000000000000000000" pitchFamily="50" charset="0"/>
              </a:rPr>
              <a:t>PEIA</a:t>
            </a:r>
            <a:r>
              <a:rPr lang="es-MX" sz="1200" dirty="0">
                <a:latin typeface="Soberana Sans" panose="02000000000000000000" pitchFamily="50" charset="0"/>
              </a:rPr>
              <a:t> tiene como </a:t>
            </a:r>
            <a:r>
              <a:rPr lang="es-MX" sz="1200" b="1" u="sng" dirty="0">
                <a:latin typeface="Soberana Sans" panose="02000000000000000000" pitchFamily="50" charset="0"/>
              </a:rPr>
              <a:t>objeto</a:t>
            </a:r>
            <a:r>
              <a:rPr lang="es-MX" sz="1200" dirty="0">
                <a:latin typeface="Soberana Sans" panose="02000000000000000000" pitchFamily="50" charset="0"/>
              </a:rPr>
              <a:t>,  la regulación de las obras y actividades  de interés de la Federación y señaladas en el artículo 28 de la LGEEPA, con la finalidad de </a:t>
            </a:r>
            <a:r>
              <a:rPr lang="es-MX" sz="1200" b="1" u="sng" dirty="0">
                <a:latin typeface="Soberana Sans" panose="02000000000000000000" pitchFamily="50" charset="0"/>
              </a:rPr>
              <a:t>prevenir, mitigar y restaurar  sus impactos adversos para proteger el ambiente y preservar y restaurar los ecosistemas </a:t>
            </a:r>
            <a:r>
              <a:rPr lang="es-MX" sz="1200" dirty="0">
                <a:latin typeface="Soberana Sans" panose="02000000000000000000" pitchFamily="50" charset="0"/>
              </a:rPr>
              <a:t>a fin de evitar o reducir sus efectos negativos en el ambiente .</a:t>
            </a:r>
          </a:p>
          <a:p>
            <a:pPr marL="179388" indent="-179388" algn="just">
              <a:buFont typeface="Arial" pitchFamily="34" charset="0"/>
              <a:buChar char="•"/>
            </a:pPr>
            <a:endParaRPr lang="es-MX" sz="1200" dirty="0">
              <a:latin typeface="Soberana Sans" panose="02000000000000000000" pitchFamily="50" charset="0"/>
            </a:endParaRPr>
          </a:p>
          <a:p>
            <a:pPr marL="179388" indent="-179388" algn="just">
              <a:buFont typeface="Arial" pitchFamily="34" charset="0"/>
              <a:buChar char="•"/>
            </a:pPr>
            <a:r>
              <a:rPr lang="es-MX" sz="1200" dirty="0">
                <a:latin typeface="Soberana Sans" panose="02000000000000000000" pitchFamily="50" charset="0"/>
              </a:rPr>
              <a:t>El </a:t>
            </a:r>
            <a:r>
              <a:rPr lang="es-MX" sz="1200" b="1" dirty="0">
                <a:latin typeface="Soberana Sans" panose="02000000000000000000" pitchFamily="50" charset="0"/>
              </a:rPr>
              <a:t>PEIA</a:t>
            </a:r>
            <a:r>
              <a:rPr lang="es-MX" sz="1200" dirty="0">
                <a:latin typeface="Soberana Sans" panose="02000000000000000000" pitchFamily="50" charset="0"/>
              </a:rPr>
              <a:t> en su naturaleza es un  </a:t>
            </a:r>
            <a:r>
              <a:rPr lang="es-MX" sz="1200" b="1" dirty="0">
                <a:latin typeface="Soberana Sans" panose="02000000000000000000" pitchFamily="50" charset="0"/>
              </a:rPr>
              <a:t>proceso</a:t>
            </a:r>
            <a:r>
              <a:rPr lang="es-MX" sz="1200" dirty="0">
                <a:latin typeface="Soberana Sans" panose="02000000000000000000" pitchFamily="50" charset="0"/>
              </a:rPr>
              <a:t> que tiene un </a:t>
            </a:r>
            <a:r>
              <a:rPr lang="es-MX" sz="1200" b="1" u="sng" dirty="0">
                <a:latin typeface="Soberana Sans" panose="02000000000000000000" pitchFamily="50" charset="0"/>
              </a:rPr>
              <a:t>doble carácter</a:t>
            </a:r>
            <a:r>
              <a:rPr lang="es-MX" sz="1200" dirty="0">
                <a:latin typeface="Soberana Sans" panose="02000000000000000000" pitchFamily="50" charset="0"/>
              </a:rPr>
              <a:t>:</a:t>
            </a:r>
          </a:p>
          <a:p>
            <a:pPr marL="179388" indent="-179388" algn="just">
              <a:buFont typeface="Arial" pitchFamily="34" charset="0"/>
              <a:buChar char="•"/>
            </a:pPr>
            <a:endParaRPr lang="es-MX" sz="1200" dirty="0">
              <a:latin typeface="Soberana Sans" panose="02000000000000000000" pitchFamily="50" charset="0"/>
            </a:endParaRPr>
          </a:p>
          <a:p>
            <a:pPr marL="636588" lvl="1" indent="-179388" algn="just">
              <a:buFont typeface="Arial" pitchFamily="34" charset="0"/>
              <a:buChar char="•"/>
            </a:pPr>
            <a:r>
              <a:rPr lang="es-MX" sz="1200" dirty="0">
                <a:latin typeface="Soberana Sans" panose="02000000000000000000" pitchFamily="50" charset="0"/>
              </a:rPr>
              <a:t>Es un</a:t>
            </a:r>
            <a:r>
              <a:rPr lang="es-MX" sz="1200" b="1" u="sng" dirty="0">
                <a:latin typeface="Soberana Sans" panose="02000000000000000000" pitchFamily="50" charset="0"/>
              </a:rPr>
              <a:t> instrumento de política ambiental</a:t>
            </a:r>
            <a:r>
              <a:rPr lang="es-MX" sz="1200" dirty="0">
                <a:latin typeface="Soberana Sans" panose="02000000000000000000" pitchFamily="50" charset="0"/>
              </a:rPr>
              <a:t>  de tipo</a:t>
            </a:r>
            <a:r>
              <a:rPr lang="es-MX" sz="1200" b="1" u="sng" dirty="0">
                <a:latin typeface="Soberana Sans" panose="02000000000000000000" pitchFamily="50" charset="0"/>
              </a:rPr>
              <a:t> preventivo y de carácter obligatorio , </a:t>
            </a:r>
            <a:r>
              <a:rPr lang="es-MX" sz="1200" dirty="0">
                <a:latin typeface="Soberana Sans" panose="02000000000000000000" pitchFamily="50" charset="0"/>
              </a:rPr>
              <a:t>es decir se requiere de la </a:t>
            </a:r>
            <a:r>
              <a:rPr lang="es-MX" sz="1200" b="1" u="sng" dirty="0">
                <a:latin typeface="Soberana Sans" panose="02000000000000000000" pitchFamily="50" charset="0"/>
              </a:rPr>
              <a:t>autorización previa </a:t>
            </a:r>
            <a:r>
              <a:rPr lang="es-MX" sz="1200" dirty="0">
                <a:latin typeface="Soberana Sans" panose="02000000000000000000" pitchFamily="50" charset="0"/>
              </a:rPr>
              <a:t> para llevar a cabo cualquier obra o actividad.</a:t>
            </a:r>
          </a:p>
          <a:p>
            <a:pPr marL="636588" lvl="1" indent="-179388" algn="just">
              <a:buFont typeface="Arial" pitchFamily="34" charset="0"/>
              <a:buChar char="•"/>
            </a:pPr>
            <a:endParaRPr lang="es-MX" sz="1200" dirty="0">
              <a:latin typeface="Soberana Sans" panose="02000000000000000000" pitchFamily="50" charset="0"/>
            </a:endParaRPr>
          </a:p>
          <a:p>
            <a:pPr marL="636588" lvl="1" indent="-179388" algn="just">
              <a:buFont typeface="Arial" pitchFamily="34" charset="0"/>
              <a:buChar char="•"/>
            </a:pPr>
            <a:r>
              <a:rPr lang="es-ES_tradnl" sz="1200" dirty="0">
                <a:latin typeface="Soberana Sans" panose="02000000000000000000" pitchFamily="50" charset="0"/>
              </a:rPr>
              <a:t>Es un </a:t>
            </a:r>
            <a:r>
              <a:rPr lang="es-ES_tradnl" sz="1200" b="1" u="sng" dirty="0">
                <a:latin typeface="Soberana Sans" panose="02000000000000000000" pitchFamily="50" charset="0"/>
              </a:rPr>
              <a:t>procedimiento jurídico administrativo </a:t>
            </a:r>
            <a:r>
              <a:rPr lang="es-ES_tradnl" sz="1200" dirty="0">
                <a:latin typeface="Soberana Sans" panose="02000000000000000000" pitchFamily="50" charset="0"/>
              </a:rPr>
              <a:t>para el solo efecto de </a:t>
            </a:r>
            <a:r>
              <a:rPr lang="es-ES_tradnl" sz="1200" b="1" u="sng" dirty="0">
                <a:latin typeface="Soberana Sans" panose="02000000000000000000" pitchFamily="50" charset="0"/>
              </a:rPr>
              <a:t>permitir o negar</a:t>
            </a:r>
            <a:r>
              <a:rPr lang="es-ES_tradnl" sz="1200" dirty="0">
                <a:latin typeface="Soberana Sans" panose="02000000000000000000" pitchFamily="50" charset="0"/>
              </a:rPr>
              <a:t>  la posibilidad jurídica de su realización, mediante la determinación de la </a:t>
            </a:r>
            <a:r>
              <a:rPr lang="es-ES_tradnl" sz="1200" b="1" u="sng" dirty="0">
                <a:latin typeface="Soberana Sans" panose="02000000000000000000" pitchFamily="50" charset="0"/>
              </a:rPr>
              <a:t>viabilidad ambiental</a:t>
            </a:r>
            <a:r>
              <a:rPr lang="es-ES_tradnl" sz="1200" dirty="0">
                <a:latin typeface="Soberana Sans" panose="02000000000000000000" pitchFamily="50" charset="0"/>
              </a:rPr>
              <a:t> de un proyecto productivo, de servicio y de desarrollo.</a:t>
            </a:r>
            <a:endParaRPr lang="es-MX" sz="1200" dirty="0">
              <a:latin typeface="Soberana Sans" panose="02000000000000000000" pitchFamily="50" charset="0"/>
            </a:endParaRPr>
          </a:p>
        </p:txBody>
      </p:sp>
      <p:grpSp>
        <p:nvGrpSpPr>
          <p:cNvPr id="6" name="10 Grupo">
            <a:extLst>
              <a:ext uri="{FF2B5EF4-FFF2-40B4-BE49-F238E27FC236}">
                <a16:creationId xmlns:a16="http://schemas.microsoft.com/office/drawing/2014/main" id="{C785401E-B34D-4ADA-B425-A75F8A98307F}"/>
              </a:ext>
            </a:extLst>
          </p:cNvPr>
          <p:cNvGrpSpPr/>
          <p:nvPr/>
        </p:nvGrpSpPr>
        <p:grpSpPr>
          <a:xfrm>
            <a:off x="7267434" y="1514401"/>
            <a:ext cx="1804557" cy="4938936"/>
            <a:chOff x="7020272" y="1052736"/>
            <a:chExt cx="2123728" cy="5616624"/>
          </a:xfrm>
        </p:grpSpPr>
        <p:pic>
          <p:nvPicPr>
            <p:cNvPr id="7" name="Picture 4" descr="https://encrypted-tbn2.gstatic.com/images?q=tbn:ANd9GcRn-SnDkrRf1vLBiTgxdVkuG10ACNTn7G8ZgHmd41rhSfFE7N1hIw">
              <a:hlinkClick r:id="rId2"/>
              <a:extLst>
                <a:ext uri="{FF2B5EF4-FFF2-40B4-BE49-F238E27FC236}">
                  <a16:creationId xmlns:a16="http://schemas.microsoft.com/office/drawing/2014/main" id="{6C895755-5940-4952-8A65-EC9E3A904F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20272" y="1052736"/>
              <a:ext cx="2123728" cy="1728192"/>
            </a:xfrm>
            <a:prstGeom prst="rect">
              <a:avLst/>
            </a:prstGeom>
            <a:noFill/>
          </p:spPr>
        </p:pic>
        <p:pic>
          <p:nvPicPr>
            <p:cNvPr id="8" name="Picture 4" descr="https://encrypted-tbn2.gstatic.com/images?q=tbn:ANd9GcSpORJPNnLcFaaRMazvHoGB3pFHiuw9dZyTxyJmzJgvvORIBai7sw">
              <a:hlinkClick r:id="rId4"/>
              <a:extLst>
                <a:ext uri="{FF2B5EF4-FFF2-40B4-BE49-F238E27FC236}">
                  <a16:creationId xmlns:a16="http://schemas.microsoft.com/office/drawing/2014/main" id="{F1B53261-285D-407D-83E8-1150E1F20C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20272" y="4797152"/>
              <a:ext cx="2123728" cy="1872208"/>
            </a:xfrm>
            <a:prstGeom prst="rect">
              <a:avLst/>
            </a:prstGeom>
            <a:noFill/>
          </p:spPr>
        </p:pic>
        <p:pic>
          <p:nvPicPr>
            <p:cNvPr id="9" name="Picture 6" descr="http://twenergy.com/system/post_files/files/768/original_usos-de-la-energia-geotermica.jpg?1339672882">
              <a:hlinkClick r:id="rId6"/>
              <a:extLst>
                <a:ext uri="{FF2B5EF4-FFF2-40B4-BE49-F238E27FC236}">
                  <a16:creationId xmlns:a16="http://schemas.microsoft.com/office/drawing/2014/main" id="{9EC5862A-B887-4FF5-A165-CA521331CB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20272" y="2780928"/>
              <a:ext cx="2123728" cy="201622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528171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791" y="6412065"/>
            <a:ext cx="330127" cy="33259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1" y="6414536"/>
            <a:ext cx="330127" cy="330127"/>
          </a:xfrm>
          <a:prstGeom prst="rect">
            <a:avLst/>
          </a:prstGeom>
        </p:spPr>
      </p:pic>
      <p:sp>
        <p:nvSpPr>
          <p:cNvPr id="29" name="18 Rectángulo"/>
          <p:cNvSpPr/>
          <p:nvPr/>
        </p:nvSpPr>
        <p:spPr>
          <a:xfrm>
            <a:off x="323654" y="442280"/>
            <a:ext cx="6621432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Soberana Sans" panose="02000000000000000000" pitchFamily="50" charset="0"/>
                <a:cs typeface="Calibri" pitchFamily="34" charset="0"/>
              </a:rPr>
              <a:t>RETOS DE LOS INVERSIONISTAS EN PROYECTOS DE INFRAESTRUCTURA</a:t>
            </a:r>
          </a:p>
        </p:txBody>
      </p:sp>
      <p:sp>
        <p:nvSpPr>
          <p:cNvPr id="11" name="2 Rectángulo"/>
          <p:cNvSpPr/>
          <p:nvPr/>
        </p:nvSpPr>
        <p:spPr>
          <a:xfrm>
            <a:off x="114963" y="1861060"/>
            <a:ext cx="648178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179388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400" b="1" dirty="0">
                <a:solidFill>
                  <a:srgbClr val="000000"/>
                </a:solidFill>
                <a:latin typeface="Soberana Sans" panose="02000000000000000000" pitchFamily="50" charset="0"/>
                <a:cs typeface="Century Gothic"/>
              </a:rPr>
              <a:t>Compatibilidad y congruencia </a:t>
            </a:r>
            <a:r>
              <a:rPr lang="es-MX" sz="1400" dirty="0">
                <a:solidFill>
                  <a:srgbClr val="000000"/>
                </a:solidFill>
                <a:latin typeface="Soberana Sans" panose="02000000000000000000" pitchFamily="50" charset="0"/>
                <a:cs typeface="Century Gothic"/>
              </a:rPr>
              <a:t>en las trayectorias y sitios con la superficie de 25,387,972 hectáreas de </a:t>
            </a:r>
            <a:r>
              <a:rPr lang="es-MX" sz="1400" b="1" dirty="0">
                <a:solidFill>
                  <a:srgbClr val="000000"/>
                </a:solidFill>
                <a:latin typeface="Soberana Sans" panose="02000000000000000000" pitchFamily="50" charset="0"/>
                <a:cs typeface="Century Gothic"/>
              </a:rPr>
              <a:t>Áreas Naturales Protegidas </a:t>
            </a:r>
            <a:r>
              <a:rPr lang="es-MX" sz="1400" dirty="0">
                <a:solidFill>
                  <a:srgbClr val="000000"/>
                </a:solidFill>
                <a:latin typeface="Soberana Sans" panose="02000000000000000000" pitchFamily="50" charset="0"/>
                <a:cs typeface="Century Gothic"/>
              </a:rPr>
              <a:t>en relación a </a:t>
            </a:r>
            <a:r>
              <a:rPr lang="es-MX" sz="1400" b="1" dirty="0">
                <a:solidFill>
                  <a:srgbClr val="000000"/>
                </a:solidFill>
                <a:latin typeface="Soberana Sans" panose="02000000000000000000" pitchFamily="50" charset="0"/>
                <a:cs typeface="Century Gothic"/>
              </a:rPr>
              <a:t>planes de manejo</a:t>
            </a:r>
            <a:r>
              <a:rPr lang="es-MX" sz="1400" dirty="0">
                <a:solidFill>
                  <a:srgbClr val="000000"/>
                </a:solidFill>
                <a:latin typeface="Soberana Sans" panose="02000000000000000000" pitchFamily="50" charset="0"/>
                <a:cs typeface="Century Gothic"/>
              </a:rPr>
              <a:t>.</a:t>
            </a:r>
          </a:p>
          <a:p>
            <a:pPr marL="449263" indent="-179388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400" b="1" dirty="0">
                <a:solidFill>
                  <a:srgbClr val="000000"/>
                </a:solidFill>
                <a:latin typeface="Soberana Sans" panose="02000000000000000000" pitchFamily="50" charset="0"/>
                <a:cs typeface="Century Gothic"/>
              </a:rPr>
              <a:t>Congruencia</a:t>
            </a:r>
            <a:r>
              <a:rPr lang="es-MX" sz="1400" dirty="0">
                <a:solidFill>
                  <a:srgbClr val="000000"/>
                </a:solidFill>
                <a:latin typeface="Soberana Sans" panose="02000000000000000000" pitchFamily="50" charset="0"/>
                <a:cs typeface="Century Gothic"/>
              </a:rPr>
              <a:t> con los </a:t>
            </a:r>
            <a:r>
              <a:rPr lang="es-MX" sz="1400" b="1" dirty="0">
                <a:solidFill>
                  <a:srgbClr val="000000"/>
                </a:solidFill>
                <a:latin typeface="Soberana Sans" panose="02000000000000000000" pitchFamily="50" charset="0"/>
                <a:cs typeface="Century Gothic"/>
              </a:rPr>
              <a:t>criterios ecológicos </a:t>
            </a:r>
            <a:r>
              <a:rPr lang="es-MX" sz="1400" dirty="0">
                <a:solidFill>
                  <a:srgbClr val="000000"/>
                </a:solidFill>
                <a:latin typeface="Soberana Sans" panose="02000000000000000000" pitchFamily="50" charset="0"/>
                <a:cs typeface="Century Gothic"/>
              </a:rPr>
              <a:t>establecidos en las </a:t>
            </a:r>
            <a:r>
              <a:rPr lang="es-MX" sz="1400" dirty="0" err="1">
                <a:solidFill>
                  <a:srgbClr val="000000"/>
                </a:solidFill>
                <a:latin typeface="Soberana Sans" panose="02000000000000000000" pitchFamily="50" charset="0"/>
                <a:cs typeface="Century Gothic"/>
              </a:rPr>
              <a:t>UGA´s</a:t>
            </a:r>
            <a:r>
              <a:rPr lang="es-MX" sz="1400" dirty="0">
                <a:solidFill>
                  <a:srgbClr val="000000"/>
                </a:solidFill>
                <a:latin typeface="Soberana Sans" panose="02000000000000000000" pitchFamily="50" charset="0"/>
                <a:cs typeface="Century Gothic"/>
              </a:rPr>
              <a:t> de los </a:t>
            </a:r>
            <a:r>
              <a:rPr lang="es-MX" sz="1400" b="1" dirty="0" err="1">
                <a:solidFill>
                  <a:srgbClr val="000000"/>
                </a:solidFill>
                <a:latin typeface="Soberana Sans" panose="02000000000000000000" pitchFamily="50" charset="0"/>
                <a:cs typeface="Century Gothic"/>
              </a:rPr>
              <a:t>POET´s</a:t>
            </a:r>
            <a:r>
              <a:rPr lang="es-MX" sz="1400" b="1" dirty="0">
                <a:solidFill>
                  <a:srgbClr val="000000"/>
                </a:solidFill>
                <a:latin typeface="Soberana Sans" panose="02000000000000000000" pitchFamily="50" charset="0"/>
                <a:cs typeface="Century Gothic"/>
              </a:rPr>
              <a:t> y </a:t>
            </a:r>
            <a:r>
              <a:rPr lang="es-MX" sz="1400" b="1" dirty="0" err="1">
                <a:solidFill>
                  <a:srgbClr val="000000"/>
                </a:solidFill>
                <a:latin typeface="Soberana Sans" panose="02000000000000000000" pitchFamily="50" charset="0"/>
                <a:cs typeface="Century Gothic"/>
              </a:rPr>
              <a:t>PDU´s</a:t>
            </a:r>
            <a:r>
              <a:rPr lang="es-MX" sz="1400" dirty="0">
                <a:solidFill>
                  <a:srgbClr val="000000"/>
                </a:solidFill>
                <a:latin typeface="Soberana Sans" panose="02000000000000000000" pitchFamily="50" charset="0"/>
                <a:cs typeface="Century Gothic"/>
              </a:rPr>
              <a:t>, restrictivos a la instalación de infraestructura, cambios de uso de suelo, áreas conservación de flora y fauna.</a:t>
            </a:r>
          </a:p>
          <a:p>
            <a:pPr marL="449263" indent="-179388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400" b="1" dirty="0">
                <a:solidFill>
                  <a:srgbClr val="000000"/>
                </a:solidFill>
                <a:latin typeface="Soberana Sans" panose="02000000000000000000" pitchFamily="50" charset="0"/>
                <a:cs typeface="Century Gothic"/>
              </a:rPr>
              <a:t>Compatibilidad</a:t>
            </a:r>
            <a:r>
              <a:rPr lang="es-MX" sz="1400" dirty="0">
                <a:solidFill>
                  <a:srgbClr val="000000"/>
                </a:solidFill>
                <a:latin typeface="Soberana Sans" panose="02000000000000000000" pitchFamily="50" charset="0"/>
                <a:cs typeface="Century Gothic"/>
              </a:rPr>
              <a:t> entre los </a:t>
            </a:r>
            <a:r>
              <a:rPr lang="es-MX" sz="1400" b="1" dirty="0">
                <a:solidFill>
                  <a:srgbClr val="000000"/>
                </a:solidFill>
                <a:latin typeface="Soberana Sans" panose="02000000000000000000" pitchFamily="50" charset="0"/>
                <a:cs typeface="Century Gothic"/>
              </a:rPr>
              <a:t>mapas y vientos y las rutas de migración</a:t>
            </a:r>
            <a:r>
              <a:rPr lang="es-MX" sz="1400" dirty="0">
                <a:solidFill>
                  <a:srgbClr val="000000"/>
                </a:solidFill>
                <a:latin typeface="Soberana Sans" panose="02000000000000000000" pitchFamily="50" charset="0"/>
                <a:cs typeface="Century Gothic"/>
              </a:rPr>
              <a:t>, anidación y reproducción de </a:t>
            </a:r>
            <a:r>
              <a:rPr lang="es-MX" sz="1400" b="1" dirty="0">
                <a:solidFill>
                  <a:srgbClr val="000000"/>
                </a:solidFill>
                <a:latin typeface="Soberana Sans" panose="02000000000000000000" pitchFamily="50" charset="0"/>
                <a:cs typeface="Century Gothic"/>
              </a:rPr>
              <a:t>fauna voladora </a:t>
            </a:r>
            <a:r>
              <a:rPr lang="es-MX" sz="1400" dirty="0">
                <a:solidFill>
                  <a:srgbClr val="000000"/>
                </a:solidFill>
                <a:latin typeface="Soberana Sans" panose="02000000000000000000" pitchFamily="50" charset="0"/>
                <a:cs typeface="Century Gothic"/>
              </a:rPr>
              <a:t>(mariposa monarca, aves, libélulas y murciélagos, entre otros.).</a:t>
            </a:r>
          </a:p>
          <a:p>
            <a:pPr marL="449263" indent="-179388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400" b="1" dirty="0">
                <a:solidFill>
                  <a:srgbClr val="000000"/>
                </a:solidFill>
                <a:latin typeface="Soberana Sans" panose="02000000000000000000" pitchFamily="50" charset="0"/>
                <a:cs typeface="Century Gothic"/>
              </a:rPr>
              <a:t>Privilegiar</a:t>
            </a:r>
            <a:r>
              <a:rPr lang="es-MX" sz="1400" dirty="0">
                <a:solidFill>
                  <a:srgbClr val="000000"/>
                </a:solidFill>
                <a:latin typeface="Soberana Sans" panose="02000000000000000000" pitchFamily="50" charset="0"/>
                <a:cs typeface="Century Gothic"/>
              </a:rPr>
              <a:t> la inversión en el uso de </a:t>
            </a:r>
            <a:r>
              <a:rPr lang="es-MX" sz="1400" b="1" dirty="0">
                <a:solidFill>
                  <a:srgbClr val="000000"/>
                </a:solidFill>
                <a:latin typeface="Soberana Sans" panose="02000000000000000000" pitchFamily="50" charset="0"/>
                <a:cs typeface="Century Gothic"/>
              </a:rPr>
              <a:t>tecnologías</a:t>
            </a:r>
            <a:r>
              <a:rPr lang="es-MX" sz="1400" dirty="0">
                <a:solidFill>
                  <a:srgbClr val="000000"/>
                </a:solidFill>
                <a:latin typeface="Soberana Sans" panose="02000000000000000000" pitchFamily="50" charset="0"/>
                <a:cs typeface="Century Gothic"/>
              </a:rPr>
              <a:t> que transiten a una economía </a:t>
            </a:r>
            <a:r>
              <a:rPr lang="es-MX" sz="1400" b="1" dirty="0">
                <a:solidFill>
                  <a:srgbClr val="000000"/>
                </a:solidFill>
                <a:latin typeface="Soberana Sans" panose="02000000000000000000" pitchFamily="50" charset="0"/>
                <a:cs typeface="Century Gothic"/>
              </a:rPr>
              <a:t>baja en emisiones de CO2</a:t>
            </a:r>
            <a:r>
              <a:rPr lang="es-MX" sz="1400" dirty="0">
                <a:solidFill>
                  <a:srgbClr val="000000"/>
                </a:solidFill>
                <a:latin typeface="Soberana Sans" panose="02000000000000000000" pitchFamily="50" charset="0"/>
                <a:cs typeface="Century Gothic"/>
              </a:rPr>
              <a:t>  o que mitiguen el crecimiento de las mismas.</a:t>
            </a:r>
          </a:p>
          <a:p>
            <a:pPr marL="449263" indent="-179388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400" b="1" dirty="0">
                <a:solidFill>
                  <a:srgbClr val="000000"/>
                </a:solidFill>
                <a:latin typeface="Soberana Sans" panose="02000000000000000000" pitchFamily="50" charset="0"/>
                <a:cs typeface="Century Gothic"/>
              </a:rPr>
              <a:t>Compatibilidad</a:t>
            </a:r>
            <a:r>
              <a:rPr lang="es-MX" sz="1400" dirty="0">
                <a:solidFill>
                  <a:srgbClr val="000000"/>
                </a:solidFill>
                <a:latin typeface="Soberana Sans" panose="02000000000000000000" pitchFamily="50" charset="0"/>
                <a:cs typeface="Century Gothic"/>
              </a:rPr>
              <a:t> con las superficie de los </a:t>
            </a:r>
            <a:r>
              <a:rPr lang="es-MX" sz="1400" b="1" dirty="0">
                <a:solidFill>
                  <a:srgbClr val="000000"/>
                </a:solidFill>
                <a:latin typeface="Soberana Sans" panose="02000000000000000000" pitchFamily="50" charset="0"/>
                <a:cs typeface="Century Gothic"/>
              </a:rPr>
              <a:t>515, 558 km</a:t>
            </a:r>
            <a:r>
              <a:rPr lang="es-MX" sz="1400" b="1" baseline="30000" dirty="0">
                <a:solidFill>
                  <a:srgbClr val="000000"/>
                </a:solidFill>
                <a:latin typeface="Soberana Sans" panose="02000000000000000000" pitchFamily="50" charset="0"/>
                <a:cs typeface="Century Gothic"/>
              </a:rPr>
              <a:t>2</a:t>
            </a:r>
            <a:r>
              <a:rPr lang="es-MX" sz="1400" b="1" dirty="0">
                <a:solidFill>
                  <a:srgbClr val="000000"/>
                </a:solidFill>
                <a:latin typeface="Soberana Sans" panose="02000000000000000000" pitchFamily="50" charset="0"/>
                <a:cs typeface="Century Gothic"/>
              </a:rPr>
              <a:t> </a:t>
            </a:r>
            <a:r>
              <a:rPr lang="es-MX" sz="1400" dirty="0">
                <a:solidFill>
                  <a:srgbClr val="000000"/>
                </a:solidFill>
                <a:latin typeface="Soberana Sans" panose="02000000000000000000" pitchFamily="50" charset="0"/>
                <a:cs typeface="Century Gothic"/>
              </a:rPr>
              <a:t>de las </a:t>
            </a:r>
            <a:r>
              <a:rPr lang="es-MX" sz="1400" b="1" dirty="0">
                <a:solidFill>
                  <a:srgbClr val="000000"/>
                </a:solidFill>
                <a:latin typeface="Soberana Sans" panose="02000000000000000000" pitchFamily="50" charset="0"/>
                <a:cs typeface="Century Gothic"/>
              </a:rPr>
              <a:t>Regiones Prioritarias Terrestres</a:t>
            </a:r>
            <a:r>
              <a:rPr lang="es-MX" sz="1400" dirty="0">
                <a:solidFill>
                  <a:srgbClr val="000000"/>
                </a:solidFill>
                <a:latin typeface="Soberana Sans" panose="02000000000000000000" pitchFamily="50" charset="0"/>
                <a:cs typeface="Century Gothic"/>
              </a:rPr>
              <a:t> para la conservación de la biodiversidad en México. </a:t>
            </a:r>
            <a:endParaRPr lang="es-MX" sz="1400" dirty="0">
              <a:latin typeface="Soberana Sans" panose="02000000000000000000" pitchFamily="50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7217226" y="1273629"/>
            <a:ext cx="1926774" cy="5138436"/>
            <a:chOff x="7217227" y="860789"/>
            <a:chExt cx="1926774" cy="3788559"/>
          </a:xfrm>
        </p:grpSpPr>
        <p:pic>
          <p:nvPicPr>
            <p:cNvPr id="13" name="Picture 2" descr="https://encrypted-tbn1.gstatic.com/images?q=tbn:ANd9GcSy7bxNIZK4z6homA9Wclptv-4GVxlsSxAWvRKOgMo8_zNOZgHs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17228" y="860789"/>
              <a:ext cx="1926771" cy="1251039"/>
            </a:xfrm>
            <a:prstGeom prst="rect">
              <a:avLst/>
            </a:prstGeom>
            <a:noFill/>
          </p:spPr>
        </p:pic>
        <p:pic>
          <p:nvPicPr>
            <p:cNvPr id="14" name="Picture 4" descr="https://encrypted-tbn1.gstatic.com/images?q=tbn:ANd9GcQm2lTPqueyoH5dKYWFZXX7JsXNs2vwWi4W1b_AF6RP7gjACHK7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17227" y="2111828"/>
              <a:ext cx="1926771" cy="1268760"/>
            </a:xfrm>
            <a:prstGeom prst="rect">
              <a:avLst/>
            </a:prstGeom>
            <a:noFill/>
          </p:spPr>
        </p:pic>
        <p:pic>
          <p:nvPicPr>
            <p:cNvPr id="15" name="Picture 4" descr="caletasrivieramaya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>
            <a:xfrm>
              <a:off x="7217227" y="3380588"/>
              <a:ext cx="1926774" cy="126876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01502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5">
            <a:extLst>
              <a:ext uri="{FF2B5EF4-FFF2-40B4-BE49-F238E27FC236}">
                <a16:creationId xmlns:a16="http://schemas.microsoft.com/office/drawing/2014/main" id="{A99C6F59-F164-47D7-A627-5FDD0BA2C91A}"/>
              </a:ext>
            </a:extLst>
          </p:cNvPr>
          <p:cNvSpPr txBox="1">
            <a:spLocks/>
          </p:cNvSpPr>
          <p:nvPr/>
        </p:nvSpPr>
        <p:spPr bwMode="auto">
          <a:xfrm>
            <a:off x="250198" y="1090114"/>
            <a:ext cx="6455401" cy="498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400" b="1" dirty="0">
                <a:latin typeface="Soberana Sans" pitchFamily="50" charset="0"/>
              </a:rPr>
              <a:t>Actualizar</a:t>
            </a:r>
            <a:r>
              <a:rPr lang="es-MX" sz="1400" dirty="0">
                <a:latin typeface="Soberana Sans" pitchFamily="50" charset="0"/>
              </a:rPr>
              <a:t> el </a:t>
            </a:r>
            <a:r>
              <a:rPr lang="es-MX" sz="1400" b="1" dirty="0">
                <a:latin typeface="Soberana Sans" pitchFamily="50" charset="0"/>
              </a:rPr>
              <a:t>marco regulatorio </a:t>
            </a:r>
            <a:r>
              <a:rPr lang="es-MX" sz="1400" dirty="0">
                <a:latin typeface="Soberana Sans" pitchFamily="50" charset="0"/>
              </a:rPr>
              <a:t>en materia de Evaluación del Impacto Ambiental para que este acorde a la legislación actual y a las prioridades del país.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400" b="1" dirty="0">
                <a:latin typeface="Soberana Sans" pitchFamily="50" charset="0"/>
              </a:rPr>
              <a:t>Modernización</a:t>
            </a:r>
            <a:r>
              <a:rPr lang="es-MX" sz="1400" dirty="0">
                <a:latin typeface="Soberana Sans" pitchFamily="50" charset="0"/>
              </a:rPr>
              <a:t> del proceso técnico- Administrativo de la Evaluación de Impacto Ambiental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400" b="1" dirty="0">
                <a:latin typeface="Soberana Sans" pitchFamily="50" charset="0"/>
              </a:rPr>
              <a:t>Mejoramiento</a:t>
            </a:r>
            <a:r>
              <a:rPr lang="es-MX" sz="1400" dirty="0">
                <a:latin typeface="Soberana Sans" pitchFamily="50" charset="0"/>
              </a:rPr>
              <a:t> de los </a:t>
            </a:r>
            <a:r>
              <a:rPr lang="es-MX" sz="1400" b="1" dirty="0">
                <a:latin typeface="Soberana Sans" pitchFamily="50" charset="0"/>
              </a:rPr>
              <a:t>esquemas</a:t>
            </a:r>
            <a:r>
              <a:rPr lang="es-MX" sz="1400" dirty="0">
                <a:latin typeface="Soberana Sans" pitchFamily="50" charset="0"/>
              </a:rPr>
              <a:t> de </a:t>
            </a:r>
            <a:r>
              <a:rPr lang="es-MX" sz="1400" b="1" dirty="0">
                <a:latin typeface="Soberana Sans" pitchFamily="50" charset="0"/>
              </a:rPr>
              <a:t>transparencia y participación </a:t>
            </a:r>
            <a:r>
              <a:rPr lang="es-MX" sz="1400" dirty="0">
                <a:latin typeface="Soberana Sans" pitchFamily="50" charset="0"/>
              </a:rPr>
              <a:t>ciudadana en el proceso de la Evaluación del Impacto Ambiental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400" dirty="0">
                <a:latin typeface="Soberana Sans" pitchFamily="50" charset="0"/>
              </a:rPr>
              <a:t>Construcción de </a:t>
            </a:r>
            <a:r>
              <a:rPr lang="es-MX" sz="1400" b="1" dirty="0">
                <a:latin typeface="Soberana Sans" pitchFamily="50" charset="0"/>
              </a:rPr>
              <a:t>sistemas</a:t>
            </a:r>
            <a:r>
              <a:rPr lang="es-MX" sz="1400" dirty="0">
                <a:latin typeface="Soberana Sans" pitchFamily="50" charset="0"/>
              </a:rPr>
              <a:t> de </a:t>
            </a:r>
            <a:r>
              <a:rPr lang="es-MX" sz="1400" b="1" dirty="0">
                <a:latin typeface="Soberana Sans" pitchFamily="50" charset="0"/>
              </a:rPr>
              <a:t>información</a:t>
            </a:r>
            <a:r>
              <a:rPr lang="es-MX" sz="1400" dirty="0">
                <a:latin typeface="Soberana Sans" pitchFamily="50" charset="0"/>
              </a:rPr>
              <a:t> más </a:t>
            </a:r>
            <a:r>
              <a:rPr lang="es-MX" sz="1400" b="1" dirty="0">
                <a:latin typeface="Soberana Sans" pitchFamily="50" charset="0"/>
              </a:rPr>
              <a:t>robustos y confiables </a:t>
            </a:r>
            <a:r>
              <a:rPr lang="es-MX" sz="1400" dirty="0">
                <a:latin typeface="Soberana Sans" pitchFamily="50" charset="0"/>
              </a:rPr>
              <a:t>que brinden datos en materia de impacto ambiental para la toma de decisiones (</a:t>
            </a:r>
            <a:r>
              <a:rPr lang="es-MX" sz="1400" b="1" dirty="0">
                <a:latin typeface="Soberana Sans" pitchFamily="50" charset="0"/>
              </a:rPr>
              <a:t>SIGEIA</a:t>
            </a:r>
            <a:r>
              <a:rPr lang="es-MX" sz="1400" dirty="0">
                <a:latin typeface="Soberana Sans" pitchFamily="50" charset="0"/>
              </a:rPr>
              <a:t>)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400" dirty="0">
                <a:latin typeface="Soberana Sans" pitchFamily="50" charset="0"/>
              </a:rPr>
              <a:t>Aumentar la </a:t>
            </a:r>
            <a:r>
              <a:rPr lang="es-MX" sz="1400" b="1" dirty="0">
                <a:latin typeface="Soberana Sans" pitchFamily="50" charset="0"/>
              </a:rPr>
              <a:t>gestión administrativa </a:t>
            </a:r>
            <a:r>
              <a:rPr lang="es-MX" sz="1400" dirty="0">
                <a:latin typeface="Soberana Sans" pitchFamily="50" charset="0"/>
              </a:rPr>
              <a:t>en materia de Impacto Ambiental se lleve a cabo de forma </a:t>
            </a:r>
            <a:r>
              <a:rPr lang="es-MX" sz="1400" b="1" dirty="0">
                <a:latin typeface="Soberana Sans" pitchFamily="50" charset="0"/>
              </a:rPr>
              <a:t>sistematizada</a:t>
            </a:r>
            <a:r>
              <a:rPr lang="es-MX" sz="1400" dirty="0">
                <a:latin typeface="Soberana Sans" pitchFamily="50" charset="0"/>
              </a:rPr>
              <a:t> mediante trámites electrónicos conforme a la estrategia de Gobierno Digital del Gobierno de la República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400" b="1" dirty="0">
                <a:latin typeface="Soberana Sans" pitchFamily="50" charset="0"/>
              </a:rPr>
              <a:t>Desarrollo</a:t>
            </a:r>
            <a:r>
              <a:rPr lang="es-MX" sz="1400" dirty="0">
                <a:latin typeface="Soberana Sans" pitchFamily="50" charset="0"/>
              </a:rPr>
              <a:t> y aplicación de </a:t>
            </a:r>
            <a:r>
              <a:rPr lang="es-MX" sz="1400" b="1" dirty="0">
                <a:latin typeface="Soberana Sans" pitchFamily="50" charset="0"/>
              </a:rPr>
              <a:t>Criterios</a:t>
            </a:r>
            <a:r>
              <a:rPr lang="es-MX" sz="1400" dirty="0">
                <a:latin typeface="Soberana Sans" pitchFamily="50" charset="0"/>
              </a:rPr>
              <a:t> </a:t>
            </a:r>
            <a:r>
              <a:rPr lang="es-MX" sz="1400" b="1" dirty="0">
                <a:latin typeface="Soberana Sans" pitchFamily="50" charset="0"/>
              </a:rPr>
              <a:t>homologados</a:t>
            </a:r>
            <a:r>
              <a:rPr lang="es-MX" sz="1400" dirty="0">
                <a:latin typeface="Soberana Sans" pitchFamily="50" charset="0"/>
              </a:rPr>
              <a:t> del PEIA a nivel federal (DGIRA-Delegaciones).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400" b="1" dirty="0">
                <a:latin typeface="Soberana Sans" pitchFamily="50" charset="0"/>
              </a:rPr>
              <a:t>Fortalecimiento</a:t>
            </a:r>
            <a:r>
              <a:rPr lang="es-MX" sz="1400" dirty="0">
                <a:latin typeface="Soberana Sans" pitchFamily="50" charset="0"/>
              </a:rPr>
              <a:t> de la coordinación-comunicación </a:t>
            </a:r>
            <a:r>
              <a:rPr lang="es-MX" sz="1400" b="1" dirty="0">
                <a:latin typeface="Soberana Sans" pitchFamily="50" charset="0"/>
              </a:rPr>
              <a:t>SEMARNAT - PROFEPA</a:t>
            </a:r>
            <a:r>
              <a:rPr lang="es-MX" sz="1400" dirty="0">
                <a:latin typeface="Soberana Sans" pitchFamily="50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s-ES" sz="1400" b="1" dirty="0">
              <a:solidFill>
                <a:srgbClr val="7F7F7F"/>
              </a:solidFill>
              <a:latin typeface="Soberana Sans" pitchFamily="50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s-ES" sz="1400" b="1" dirty="0">
              <a:solidFill>
                <a:srgbClr val="7F7F7F"/>
              </a:solidFill>
              <a:latin typeface="Soberana Sans" pitchFamily="50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s-ES" sz="1400" b="1" i="1" dirty="0">
              <a:solidFill>
                <a:srgbClr val="7F7F7F"/>
              </a:solidFill>
              <a:latin typeface="Soberana Sans" pitchFamily="50" charset="0"/>
            </a:endParaRP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9016C6E2-C6E4-48F5-AC02-5C5FC09CF3BA}"/>
              </a:ext>
            </a:extLst>
          </p:cNvPr>
          <p:cNvSpPr txBox="1"/>
          <p:nvPr/>
        </p:nvSpPr>
        <p:spPr>
          <a:xfrm>
            <a:off x="250199" y="322799"/>
            <a:ext cx="6455401" cy="4801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lnSpc>
                <a:spcPct val="14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s-MX" sz="1800" b="1" dirty="0">
                <a:solidFill>
                  <a:schemeClr val="bg1"/>
                </a:solidFill>
                <a:latin typeface="Soberana Sans" panose="02000000000000000000" pitchFamily="50" charset="0"/>
                <a:ea typeface="+mn-ea"/>
                <a:cs typeface="Century Gothic"/>
              </a:rPr>
              <a:t>RETOS Y TENDENCIAS HACIA LA MEJORA DEL PEIA</a:t>
            </a:r>
          </a:p>
        </p:txBody>
      </p:sp>
      <p:pic>
        <p:nvPicPr>
          <p:cNvPr id="6" name="Picture 2" descr="https://encrypted-tbn2.gstatic.com/images?q=tbn:ANd9GcQ7zh9FncQ3tXbdobDUHBfwaPsg_6KS81Kl0p59QzLaJ2nABHW2">
            <a:hlinkClick r:id="rId2"/>
            <a:extLst>
              <a:ext uri="{FF2B5EF4-FFF2-40B4-BE49-F238E27FC236}">
                <a16:creationId xmlns:a16="http://schemas.microsoft.com/office/drawing/2014/main" id="{B5107A81-9F68-4AEB-A7E8-7F9D5BF3A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8370" y="936170"/>
            <a:ext cx="2035629" cy="1756355"/>
          </a:xfrm>
          <a:prstGeom prst="rect">
            <a:avLst/>
          </a:prstGeom>
          <a:noFill/>
        </p:spPr>
      </p:pic>
      <p:pic>
        <p:nvPicPr>
          <p:cNvPr id="7" name="Picture 4" descr="https://encrypted-tbn2.gstatic.com/images?q=tbn:ANd9GcRn-SnDkrRf1vLBiTgxdVkuG10ACNTn7G8ZgHmd41rhSfFE7N1hIw">
            <a:hlinkClick r:id="rId4"/>
            <a:extLst>
              <a:ext uri="{FF2B5EF4-FFF2-40B4-BE49-F238E27FC236}">
                <a16:creationId xmlns:a16="http://schemas.microsoft.com/office/drawing/2014/main" id="{986EE125-F68D-4A5D-94F9-110075693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8369" y="4383378"/>
            <a:ext cx="2035630" cy="1799708"/>
          </a:xfrm>
          <a:prstGeom prst="rect">
            <a:avLst/>
          </a:prstGeom>
          <a:noFill/>
        </p:spPr>
      </p:pic>
      <p:pic>
        <p:nvPicPr>
          <p:cNvPr id="8" name="Picture 6" descr="http://mexico.cnn.com/media/2010/12/01/manglar.jpg">
            <a:hlinkClick r:id="rId6"/>
            <a:extLst>
              <a:ext uri="{FF2B5EF4-FFF2-40B4-BE49-F238E27FC236}">
                <a16:creationId xmlns:a16="http://schemas.microsoft.com/office/drawing/2014/main" id="{C5F92BB7-E7BB-4430-811E-6543BB6E9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08369" y="2692526"/>
            <a:ext cx="2035630" cy="16908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689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CuadroTexto">
            <a:extLst>
              <a:ext uri="{FF2B5EF4-FFF2-40B4-BE49-F238E27FC236}">
                <a16:creationId xmlns:a16="http://schemas.microsoft.com/office/drawing/2014/main" id="{27E00DD1-1522-4B88-A781-EF31B2015F34}"/>
              </a:ext>
            </a:extLst>
          </p:cNvPr>
          <p:cNvSpPr txBox="1"/>
          <p:nvPr/>
        </p:nvSpPr>
        <p:spPr>
          <a:xfrm>
            <a:off x="156308" y="299353"/>
            <a:ext cx="8526585" cy="437043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lnSpc>
                <a:spcPct val="14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s-MX" sz="1600" b="1" dirty="0">
                <a:solidFill>
                  <a:schemeClr val="bg1"/>
                </a:solidFill>
                <a:latin typeface="Soberana Sans" panose="02000000000000000000" pitchFamily="50" charset="0"/>
                <a:ea typeface="+mn-ea"/>
                <a:cs typeface="Century Gothic"/>
              </a:rPr>
              <a:t>ESTADÍSTICAS DE PROYECTOS SOMETIDOS AL PEIA DEL SECTOR ENERGÍA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EFB69E7-F8BF-4830-907A-366328BD6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39" y="1178912"/>
            <a:ext cx="7017291" cy="5090493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39EBEFD6-8018-4E2F-A16E-02BD94D85C0F}"/>
              </a:ext>
            </a:extLst>
          </p:cNvPr>
          <p:cNvCxnSpPr/>
          <p:nvPr/>
        </p:nvCxnSpPr>
        <p:spPr>
          <a:xfrm>
            <a:off x="4790831" y="996588"/>
            <a:ext cx="0" cy="545513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F609D22D-D7BF-45ED-9AB7-EEA60BBFB10C}"/>
              </a:ext>
            </a:extLst>
          </p:cNvPr>
          <p:cNvCxnSpPr/>
          <p:nvPr/>
        </p:nvCxnSpPr>
        <p:spPr>
          <a:xfrm>
            <a:off x="4884616" y="1445846"/>
            <a:ext cx="2266461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268BA08A-134B-4742-82AE-906EA222A6A3}"/>
              </a:ext>
            </a:extLst>
          </p:cNvPr>
          <p:cNvCxnSpPr/>
          <p:nvPr/>
        </p:nvCxnSpPr>
        <p:spPr>
          <a:xfrm flipH="1">
            <a:off x="2532185" y="1445846"/>
            <a:ext cx="2352431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E96A6B2-0126-4348-8B37-4C1920F84D96}"/>
              </a:ext>
            </a:extLst>
          </p:cNvPr>
          <p:cNvSpPr txBox="1"/>
          <p:nvPr/>
        </p:nvSpPr>
        <p:spPr>
          <a:xfrm>
            <a:off x="3332286" y="1178912"/>
            <a:ext cx="1221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/>
              <a:t>ANTES DE LA LIE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1599805-3D21-4C5C-8B07-8A51670C9FD3}"/>
              </a:ext>
            </a:extLst>
          </p:cNvPr>
          <p:cNvSpPr txBox="1"/>
          <p:nvPr/>
        </p:nvSpPr>
        <p:spPr>
          <a:xfrm>
            <a:off x="4910992" y="1168847"/>
            <a:ext cx="1412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/>
              <a:t>DESPUES DE LA LIE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C593267-BBB1-44B0-BCA0-9D5AF60F1EE0}"/>
              </a:ext>
            </a:extLst>
          </p:cNvPr>
          <p:cNvSpPr txBox="1"/>
          <p:nvPr/>
        </p:nvSpPr>
        <p:spPr>
          <a:xfrm>
            <a:off x="1375165" y="4079630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/>
              <a:t>31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3AC3AF8-EA32-46C9-ACA2-65CC4D6C366A}"/>
              </a:ext>
            </a:extLst>
          </p:cNvPr>
          <p:cNvSpPr txBox="1"/>
          <p:nvPr/>
        </p:nvSpPr>
        <p:spPr>
          <a:xfrm>
            <a:off x="1840180" y="3761690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/>
              <a:t>37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DB8B8A6-87D6-4D46-B618-E54F0DDFF8CD}"/>
              </a:ext>
            </a:extLst>
          </p:cNvPr>
          <p:cNvSpPr txBox="1"/>
          <p:nvPr/>
        </p:nvSpPr>
        <p:spPr>
          <a:xfrm>
            <a:off x="2300598" y="4132280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/>
              <a:t>29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8175DBD-0EA3-44E7-978D-8C450BD5560B}"/>
              </a:ext>
            </a:extLst>
          </p:cNvPr>
          <p:cNvSpPr txBox="1"/>
          <p:nvPr/>
        </p:nvSpPr>
        <p:spPr>
          <a:xfrm>
            <a:off x="2791475" y="4154182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/>
              <a:t>29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BAA9AA1-8A6C-42D0-9AB8-529B0E5C1B81}"/>
              </a:ext>
            </a:extLst>
          </p:cNvPr>
          <p:cNvSpPr txBox="1"/>
          <p:nvPr/>
        </p:nvSpPr>
        <p:spPr>
          <a:xfrm>
            <a:off x="3292868" y="3348891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/>
              <a:t>46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0BF5B33-4191-4ECC-BE31-3FEA1E294966}"/>
              </a:ext>
            </a:extLst>
          </p:cNvPr>
          <p:cNvSpPr txBox="1"/>
          <p:nvPr/>
        </p:nvSpPr>
        <p:spPr>
          <a:xfrm>
            <a:off x="3726105" y="3500080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/>
              <a:t>43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E0AC1F8-F8E3-4AC4-B6D0-3F2781AC3649}"/>
              </a:ext>
            </a:extLst>
          </p:cNvPr>
          <p:cNvSpPr txBox="1"/>
          <p:nvPr/>
        </p:nvSpPr>
        <p:spPr>
          <a:xfrm>
            <a:off x="4225288" y="3369275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/>
              <a:t>46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B23456D-FDF9-4FC1-AF6F-E2200C82DEF1}"/>
              </a:ext>
            </a:extLst>
          </p:cNvPr>
          <p:cNvSpPr txBox="1"/>
          <p:nvPr/>
        </p:nvSpPr>
        <p:spPr>
          <a:xfrm>
            <a:off x="4746524" y="3059251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/>
              <a:t>52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DB45428-D8B3-4CBC-A805-F1DA440DDDA1}"/>
              </a:ext>
            </a:extLst>
          </p:cNvPr>
          <p:cNvSpPr txBox="1"/>
          <p:nvPr/>
        </p:nvSpPr>
        <p:spPr>
          <a:xfrm>
            <a:off x="5191829" y="2121743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/>
              <a:t>71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D98E83F-30E3-45FE-8177-25393D1A9255}"/>
              </a:ext>
            </a:extLst>
          </p:cNvPr>
          <p:cNvSpPr txBox="1"/>
          <p:nvPr/>
        </p:nvSpPr>
        <p:spPr>
          <a:xfrm>
            <a:off x="5686419" y="3334948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/>
              <a:t>46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EFF3567-8FCC-4FDB-BCBA-923907D34993}"/>
              </a:ext>
            </a:extLst>
          </p:cNvPr>
          <p:cNvSpPr txBox="1"/>
          <p:nvPr/>
        </p:nvSpPr>
        <p:spPr>
          <a:xfrm>
            <a:off x="6159347" y="1598722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/>
              <a:t>83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A947DA03-1A30-4149-8454-7C3D511CD45C}"/>
              </a:ext>
            </a:extLst>
          </p:cNvPr>
          <p:cNvSpPr txBox="1"/>
          <p:nvPr/>
        </p:nvSpPr>
        <p:spPr>
          <a:xfrm>
            <a:off x="6623193" y="1522111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/>
              <a:t>84</a:t>
            </a:r>
          </a:p>
        </p:txBody>
      </p:sp>
    </p:spTree>
    <p:extLst>
      <p:ext uri="{BB962C8B-B14F-4D97-AF65-F5344CB8AC3E}">
        <p14:creationId xmlns:p14="http://schemas.microsoft.com/office/powerpoint/2010/main" val="3814956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084FC44-4939-4B56-842D-70F547918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08" y="1286529"/>
            <a:ext cx="8065477" cy="4758424"/>
          </a:xfrm>
          <a:prstGeom prst="rect">
            <a:avLst/>
          </a:prstGeom>
        </p:spPr>
      </p:pic>
      <p:sp>
        <p:nvSpPr>
          <p:cNvPr id="6" name="2 CuadroTexto">
            <a:extLst>
              <a:ext uri="{FF2B5EF4-FFF2-40B4-BE49-F238E27FC236}">
                <a16:creationId xmlns:a16="http://schemas.microsoft.com/office/drawing/2014/main" id="{81A30A05-A976-4425-B770-37CF1CAF4ED9}"/>
              </a:ext>
            </a:extLst>
          </p:cNvPr>
          <p:cNvSpPr txBox="1"/>
          <p:nvPr/>
        </p:nvSpPr>
        <p:spPr>
          <a:xfrm>
            <a:off x="332153" y="370821"/>
            <a:ext cx="8526585" cy="35714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lnSpc>
                <a:spcPct val="14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s-MX" sz="1400" b="1" dirty="0">
                <a:solidFill>
                  <a:schemeClr val="bg1"/>
                </a:solidFill>
                <a:latin typeface="Soberana Sans" panose="02000000000000000000" pitchFamily="50" charset="0"/>
                <a:ea typeface="+mn-ea"/>
                <a:cs typeface="Century Gothic"/>
              </a:rPr>
              <a:t>ESTADÍSTICAS DE PROYECTOS SOMETIDOS AL PEIA DEL SECTOR ENERGÍA POR SUBASTAS</a:t>
            </a:r>
          </a:p>
        </p:txBody>
      </p:sp>
    </p:spTree>
    <p:extLst>
      <p:ext uri="{BB962C8B-B14F-4D97-AF65-F5344CB8AC3E}">
        <p14:creationId xmlns:p14="http://schemas.microsoft.com/office/powerpoint/2010/main" val="3437493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CuadroTexto">
            <a:extLst>
              <a:ext uri="{FF2B5EF4-FFF2-40B4-BE49-F238E27FC236}">
                <a16:creationId xmlns:a16="http://schemas.microsoft.com/office/drawing/2014/main" id="{31B74B5B-3668-4CBC-8905-1548B9283421}"/>
              </a:ext>
            </a:extLst>
          </p:cNvPr>
          <p:cNvSpPr txBox="1"/>
          <p:nvPr/>
        </p:nvSpPr>
        <p:spPr>
          <a:xfrm>
            <a:off x="281355" y="314983"/>
            <a:ext cx="8526585" cy="35714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lnSpc>
                <a:spcPct val="14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s-MX" sz="1400" b="1" dirty="0">
                <a:solidFill>
                  <a:schemeClr val="bg1"/>
                </a:solidFill>
                <a:latin typeface="Soberana Sans" panose="02000000000000000000" pitchFamily="50" charset="0"/>
                <a:ea typeface="+mn-ea"/>
                <a:cs typeface="Century Gothic"/>
              </a:rPr>
              <a:t>ESTADÍSTICAS DE PROYECTOS SOMETIDOS AL PEIA DEL SECTOR ENERGÍA POR SUBASTAS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F2CC2F-83D9-4195-A6D8-50ACA3B27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63" y="1016369"/>
            <a:ext cx="8133968" cy="512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75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>
            <a:extLst>
              <a:ext uri="{FF2B5EF4-FFF2-40B4-BE49-F238E27FC236}">
                <a16:creationId xmlns:a16="http://schemas.microsoft.com/office/drawing/2014/main" id="{7C29CC7C-9096-4753-9912-69D0BE8B1225}"/>
              </a:ext>
            </a:extLst>
          </p:cNvPr>
          <p:cNvSpPr txBox="1"/>
          <p:nvPr/>
        </p:nvSpPr>
        <p:spPr>
          <a:xfrm>
            <a:off x="281353" y="205568"/>
            <a:ext cx="8526585" cy="35714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lnSpc>
                <a:spcPct val="14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s-MX" sz="1400" b="1" dirty="0">
                <a:solidFill>
                  <a:schemeClr val="bg1"/>
                </a:solidFill>
                <a:latin typeface="Soberana Sans" panose="02000000000000000000" pitchFamily="50" charset="0"/>
                <a:ea typeface="+mn-ea"/>
                <a:cs typeface="Century Gothic"/>
              </a:rPr>
              <a:t>ESTADÍSTICAS DE PROYECTOS SOMETIDOS AL PEIA DEL SECTOR ENERGÍA POR SUBASTAS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8BEA124-14C8-4494-8BCB-558C4F92F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026085"/>
            <a:ext cx="8010769" cy="519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56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8216916-11C8-43C9-BCDA-F921429B34D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7083" y="1941980"/>
            <a:ext cx="7570787" cy="297971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eaLnBrk="1" hangingPunct="1"/>
            <a:r>
              <a:rPr lang="es-MX" sz="2600" dirty="0">
                <a:solidFill>
                  <a:srgbClr val="C00000"/>
                </a:solidFill>
                <a:latin typeface="Palatino Linotype" pitchFamily="18" charset="0"/>
              </a:rPr>
              <a:t>GRACIAS…</a:t>
            </a:r>
            <a:br>
              <a:rPr lang="es-MX" sz="2600" dirty="0">
                <a:solidFill>
                  <a:srgbClr val="0000FF"/>
                </a:solidFill>
                <a:latin typeface="Palatino Linotype" pitchFamily="18" charset="0"/>
              </a:rPr>
            </a:br>
            <a:br>
              <a:rPr lang="es-MX" sz="2600" dirty="0">
                <a:solidFill>
                  <a:srgbClr val="0000FF"/>
                </a:solidFill>
                <a:latin typeface="Palatino Linotype" pitchFamily="18" charset="0"/>
              </a:rPr>
            </a:br>
            <a:r>
              <a:rPr lang="es-MX" sz="2600" dirty="0">
                <a:solidFill>
                  <a:srgbClr val="0000FF"/>
                </a:solidFill>
                <a:latin typeface="Palatino Linotype" pitchFamily="18" charset="0"/>
              </a:rPr>
              <a:t>M en I  ALBERTO VILLA AGUILAR</a:t>
            </a:r>
            <a:br>
              <a:rPr lang="es-MX" sz="2600" dirty="0">
                <a:solidFill>
                  <a:srgbClr val="0000FF"/>
                </a:solidFill>
                <a:latin typeface="Palatino Linotype" pitchFamily="18" charset="0"/>
              </a:rPr>
            </a:br>
            <a:r>
              <a:rPr lang="es-MX" sz="2600" dirty="0">
                <a:solidFill>
                  <a:srgbClr val="0000FF"/>
                </a:solidFill>
                <a:latin typeface="Palatino Linotype" pitchFamily="18" charset="0"/>
              </a:rPr>
              <a:t>alfonso.flores@semarnat.gob.mx</a:t>
            </a:r>
            <a:br>
              <a:rPr lang="es-MX" sz="2600" dirty="0">
                <a:solidFill>
                  <a:srgbClr val="0000FF"/>
                </a:solidFill>
                <a:latin typeface="Palatino Linotype" pitchFamily="18" charset="0"/>
              </a:rPr>
            </a:br>
            <a:br>
              <a:rPr lang="es-MX" sz="2600" dirty="0">
                <a:solidFill>
                  <a:srgbClr val="0000FF"/>
                </a:solidFill>
                <a:latin typeface="Palatino Linotype" pitchFamily="18" charset="0"/>
              </a:rPr>
            </a:br>
            <a:r>
              <a:rPr lang="es-MX" sz="2600" dirty="0">
                <a:solidFill>
                  <a:srgbClr val="C00000"/>
                </a:solidFill>
                <a:latin typeface="Palatino Linotype" pitchFamily="18" charset="0"/>
              </a:rPr>
              <a:t>Director de Evaluación del Sector Energía e Industria</a:t>
            </a:r>
            <a:br>
              <a:rPr lang="es-MX" sz="2600" dirty="0">
                <a:solidFill>
                  <a:srgbClr val="0000FF"/>
                </a:solidFill>
                <a:latin typeface="Palatino Linotype" pitchFamily="18" charset="0"/>
              </a:rPr>
            </a:br>
            <a:endParaRPr lang="es-ES" sz="4800" b="1" dirty="0">
              <a:solidFill>
                <a:srgbClr val="0000FF"/>
              </a:solidFill>
              <a:latin typeface="Book Antiqua" pitchFamily="18" charset="0"/>
              <a:ea typeface="MS Mincho" pitchFamily="49" charset="-128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7626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>
            <a:extLst>
              <a:ext uri="{FF2B5EF4-FFF2-40B4-BE49-F238E27FC236}">
                <a16:creationId xmlns:a16="http://schemas.microsoft.com/office/drawing/2014/main" id="{D9D1D5F3-52F1-4DAB-BB04-47B21941791D}"/>
              </a:ext>
            </a:extLst>
          </p:cNvPr>
          <p:cNvSpPr txBox="1"/>
          <p:nvPr/>
        </p:nvSpPr>
        <p:spPr>
          <a:xfrm>
            <a:off x="2267744" y="1276618"/>
            <a:ext cx="3275512" cy="307777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  <a:latin typeface="Soberana Sans" panose="02000000000000000000" pitchFamily="50" charset="0"/>
              </a:rPr>
              <a:t>NATURALEZA JURIDICA DEL PEIA</a:t>
            </a:r>
          </a:p>
        </p:txBody>
      </p:sp>
      <p:sp>
        <p:nvSpPr>
          <p:cNvPr id="5" name="10 Rectángulo">
            <a:extLst>
              <a:ext uri="{FF2B5EF4-FFF2-40B4-BE49-F238E27FC236}">
                <a16:creationId xmlns:a16="http://schemas.microsoft.com/office/drawing/2014/main" id="{E3A27F60-D413-4D1F-A440-D868EC96894B}"/>
              </a:ext>
            </a:extLst>
          </p:cNvPr>
          <p:cNvSpPr/>
          <p:nvPr/>
        </p:nvSpPr>
        <p:spPr>
          <a:xfrm>
            <a:off x="179512" y="1916832"/>
            <a:ext cx="680683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200" dirty="0">
                <a:latin typeface="Soberana Sans" panose="02000000000000000000" pitchFamily="50" charset="0"/>
              </a:rPr>
              <a:t>Es la acción que le compete a la </a:t>
            </a:r>
            <a:r>
              <a:rPr lang="es-ES_tradnl" sz="1200" b="1" u="sng" dirty="0">
                <a:latin typeface="Soberana Sans" panose="02000000000000000000" pitchFamily="50" charset="0"/>
              </a:rPr>
              <a:t>autoridad con capacidad jurídica </a:t>
            </a:r>
            <a:r>
              <a:rPr lang="es-ES_tradnl" sz="1200" dirty="0">
                <a:latin typeface="Soberana Sans" panose="02000000000000000000" pitchFamily="50" charset="0"/>
              </a:rPr>
              <a:t>para </a:t>
            </a:r>
            <a:r>
              <a:rPr lang="es-ES_tradnl" sz="1200" b="1" u="sng" dirty="0">
                <a:latin typeface="Soberana Sans" panose="02000000000000000000" pitchFamily="50" charset="0"/>
              </a:rPr>
              <a:t>autorizar o negar</a:t>
            </a:r>
            <a:r>
              <a:rPr lang="es-ES_tradnl" sz="1200" dirty="0">
                <a:latin typeface="Soberana Sans" panose="02000000000000000000" pitchFamily="50" charset="0"/>
              </a:rPr>
              <a:t> la realización de las obras y actividades que puedan producir </a:t>
            </a:r>
            <a:r>
              <a:rPr lang="es-ES_tradnl" sz="1200" b="1" u="sng" dirty="0">
                <a:latin typeface="Soberana Sans" panose="02000000000000000000" pitchFamily="50" charset="0"/>
              </a:rPr>
              <a:t>desequilibrios ecológicos o rebasar los limites y condiciones</a:t>
            </a:r>
            <a:r>
              <a:rPr lang="es-ES_tradnl" sz="1200" dirty="0">
                <a:latin typeface="Soberana Sans" panose="02000000000000000000" pitchFamily="50" charset="0"/>
              </a:rPr>
              <a:t> que se establezcan en las disposiciones complementarias de la Ley. En la resolución debe considerar:</a:t>
            </a:r>
          </a:p>
          <a:p>
            <a:pPr algn="just"/>
            <a:endParaRPr lang="es-ES_tradnl" sz="1200" dirty="0">
              <a:latin typeface="Soberana Sans" panose="02000000000000000000" pitchFamily="50" charset="0"/>
            </a:endParaRPr>
          </a:p>
          <a:p>
            <a:pPr marL="400050" indent="-400050" algn="just">
              <a:buFont typeface="+mj-lt"/>
              <a:buAutoNum type="romanUcPeriod"/>
            </a:pPr>
            <a:r>
              <a:rPr lang="es-MX" sz="1200" dirty="0">
                <a:latin typeface="Soberana Sans" panose="02000000000000000000" pitchFamily="50" charset="0"/>
              </a:rPr>
              <a:t>Criterios y lineamientos ambientales en materia de:</a:t>
            </a:r>
          </a:p>
          <a:p>
            <a:pPr marL="400050" indent="-400050" algn="just">
              <a:buFont typeface="+mj-lt"/>
              <a:buAutoNum type="romanUcPeriod"/>
            </a:pPr>
            <a:endParaRPr lang="es-MX" sz="1200" dirty="0">
              <a:latin typeface="Soberana Sans" panose="02000000000000000000" pitchFamily="50" charset="0"/>
            </a:endParaRPr>
          </a:p>
          <a:p>
            <a:pPr marL="857250" lvl="1" indent="-400050" algn="just">
              <a:buFont typeface="Wingdings" pitchFamily="2" charset="2"/>
              <a:buChar char="ü"/>
            </a:pPr>
            <a:r>
              <a:rPr lang="es-MX" sz="1200" dirty="0">
                <a:latin typeface="Soberana Sans" panose="02000000000000000000" pitchFamily="50" charset="0"/>
              </a:rPr>
              <a:t>Programas de Ordenamiento Ecológico del Territorio regionales y municipales.</a:t>
            </a:r>
          </a:p>
          <a:p>
            <a:pPr marL="857250" lvl="1" indent="-400050" algn="just">
              <a:buFont typeface="Wingdings" pitchFamily="2" charset="2"/>
              <a:buChar char="ü"/>
            </a:pPr>
            <a:r>
              <a:rPr lang="es-MX" sz="1200" dirty="0">
                <a:latin typeface="Soberana Sans" panose="02000000000000000000" pitchFamily="50" charset="0"/>
              </a:rPr>
              <a:t>Programas o Planes de Desarrollo Urbano.</a:t>
            </a:r>
          </a:p>
          <a:p>
            <a:pPr marL="857250" lvl="1" indent="-400050" algn="just">
              <a:buFont typeface="Wingdings" pitchFamily="2" charset="2"/>
              <a:buChar char="ü"/>
            </a:pPr>
            <a:r>
              <a:rPr lang="es-MX" sz="1200" dirty="0">
                <a:latin typeface="Soberana Sans" panose="02000000000000000000" pitchFamily="50" charset="0"/>
              </a:rPr>
              <a:t>Decretos y planes de manejo de Áreas Naturales Protegidas.</a:t>
            </a:r>
          </a:p>
          <a:p>
            <a:pPr marL="857250" lvl="1" indent="-400050" algn="just">
              <a:buFont typeface="Wingdings" pitchFamily="2" charset="2"/>
              <a:buChar char="ü"/>
            </a:pPr>
            <a:r>
              <a:rPr lang="es-MX" sz="1200" dirty="0">
                <a:latin typeface="Soberana Sans" panose="02000000000000000000" pitchFamily="50" charset="0"/>
              </a:rPr>
              <a:t>Decretos de disponibilidad, uso y aprovechamiento de recursos hidráulicos superficiales y subterráneos.</a:t>
            </a:r>
          </a:p>
          <a:p>
            <a:pPr marL="400050" indent="-400050" algn="just">
              <a:buFont typeface="+mj-lt"/>
              <a:buAutoNum type="romanUcPeriod"/>
            </a:pPr>
            <a:endParaRPr lang="es-MX" sz="1200" dirty="0">
              <a:latin typeface="Soberana Sans" panose="02000000000000000000" pitchFamily="50" charset="0"/>
            </a:endParaRPr>
          </a:p>
          <a:p>
            <a:pPr marL="400050" indent="-400050" algn="just">
              <a:buFont typeface="+mj-lt"/>
              <a:buAutoNum type="romanUcPeriod"/>
            </a:pPr>
            <a:r>
              <a:rPr lang="es-MX" sz="1200" dirty="0">
                <a:latin typeface="Soberana Sans" panose="02000000000000000000" pitchFamily="50" charset="0"/>
              </a:rPr>
              <a:t>El </a:t>
            </a:r>
            <a:r>
              <a:rPr lang="es-MX" sz="1200" b="1" u="sng" dirty="0">
                <a:latin typeface="Soberana Sans" panose="02000000000000000000" pitchFamily="50" charset="0"/>
              </a:rPr>
              <a:t>conjunto de elementos que los conforman</a:t>
            </a:r>
            <a:r>
              <a:rPr lang="es-MX" sz="1200" dirty="0">
                <a:latin typeface="Soberana Sans" panose="02000000000000000000" pitchFamily="50" charset="0"/>
              </a:rPr>
              <a:t>, y no únicamente los recursos que fuesen objeto de aprovechamiento o afectación.</a:t>
            </a:r>
          </a:p>
          <a:p>
            <a:pPr marL="400050" indent="-400050" algn="just">
              <a:buFont typeface="+mj-lt"/>
              <a:buAutoNum type="romanUcPeriod"/>
            </a:pPr>
            <a:endParaRPr lang="es-MX" sz="1200" dirty="0">
              <a:latin typeface="Soberana Sans" panose="02000000000000000000" pitchFamily="50" charset="0"/>
            </a:endParaRPr>
          </a:p>
          <a:p>
            <a:pPr marL="400050" indent="-400050" algn="just">
              <a:buFont typeface="+mj-lt"/>
              <a:buAutoNum type="romanUcPeriod"/>
            </a:pPr>
            <a:r>
              <a:rPr lang="es-MX" sz="1200" dirty="0">
                <a:latin typeface="Soberana Sans" panose="02000000000000000000" pitchFamily="50" charset="0"/>
              </a:rPr>
              <a:t>La utilización de los recursos naturales en forma que se respete la </a:t>
            </a:r>
            <a:r>
              <a:rPr lang="es-MX" sz="1200" b="1" u="sng" dirty="0">
                <a:latin typeface="Soberana Sans" panose="02000000000000000000" pitchFamily="50" charset="0"/>
              </a:rPr>
              <a:t>integridad funcional </a:t>
            </a:r>
            <a:r>
              <a:rPr lang="es-MX" sz="1200" dirty="0">
                <a:latin typeface="Soberana Sans" panose="02000000000000000000" pitchFamily="50" charset="0"/>
              </a:rPr>
              <a:t>y las </a:t>
            </a:r>
            <a:r>
              <a:rPr lang="es-MX" sz="1200" b="1" u="sng" dirty="0">
                <a:latin typeface="Soberana Sans" panose="02000000000000000000" pitchFamily="50" charset="0"/>
              </a:rPr>
              <a:t>capacidades de carga de los ecosistemas </a:t>
            </a:r>
            <a:r>
              <a:rPr lang="es-MX" sz="1200" dirty="0">
                <a:latin typeface="Soberana Sans" panose="02000000000000000000" pitchFamily="50" charset="0"/>
              </a:rPr>
              <a:t>de los que forman parte dichos recursos, por periodos indefinidos.</a:t>
            </a:r>
          </a:p>
          <a:p>
            <a:pPr marL="400050" indent="-400050" algn="just">
              <a:buFont typeface="+mj-lt"/>
              <a:buAutoNum type="romanUcPeriod"/>
            </a:pPr>
            <a:endParaRPr lang="es-MX" sz="1200" dirty="0">
              <a:latin typeface="Soberana Sans" panose="02000000000000000000" pitchFamily="50" charset="0"/>
            </a:endParaRPr>
          </a:p>
          <a:p>
            <a:pPr marL="400050" indent="-400050" algn="just">
              <a:buFont typeface="+mj-lt"/>
              <a:buAutoNum type="romanUcPeriod"/>
            </a:pPr>
            <a:r>
              <a:rPr lang="es-MX" sz="1200" dirty="0">
                <a:latin typeface="Soberana Sans" panose="02000000000000000000" pitchFamily="50" charset="0"/>
              </a:rPr>
              <a:t>Decretos de conservación de vestigios arqueológicos o zonas con valor cultural y religioso, como parte integral del ambiente en el componente del paisaje.</a:t>
            </a:r>
          </a:p>
        </p:txBody>
      </p:sp>
      <p:grpSp>
        <p:nvGrpSpPr>
          <p:cNvPr id="6" name="3 Grupo">
            <a:extLst>
              <a:ext uri="{FF2B5EF4-FFF2-40B4-BE49-F238E27FC236}">
                <a16:creationId xmlns:a16="http://schemas.microsoft.com/office/drawing/2014/main" id="{6A6FF49F-9EC9-4D8B-9DE7-82355BBC0C62}"/>
              </a:ext>
            </a:extLst>
          </p:cNvPr>
          <p:cNvGrpSpPr/>
          <p:nvPr/>
        </p:nvGrpSpPr>
        <p:grpSpPr>
          <a:xfrm>
            <a:off x="7236296" y="1308282"/>
            <a:ext cx="1835696" cy="5139952"/>
            <a:chOff x="6444208" y="908720"/>
            <a:chExt cx="2699793" cy="5949280"/>
          </a:xfrm>
        </p:grpSpPr>
        <p:pic>
          <p:nvPicPr>
            <p:cNvPr id="7" name="Picture 2" descr="http://www.cplatina.com/oficial/images/material/casos1a.jpg">
              <a:hlinkClick r:id="rId2"/>
              <a:extLst>
                <a:ext uri="{FF2B5EF4-FFF2-40B4-BE49-F238E27FC236}">
                  <a16:creationId xmlns:a16="http://schemas.microsoft.com/office/drawing/2014/main" id="{E38006C7-5661-40C1-BC9A-14DDBBB47E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44208" y="908720"/>
              <a:ext cx="2699792" cy="2030738"/>
            </a:xfrm>
            <a:prstGeom prst="rect">
              <a:avLst/>
            </a:prstGeom>
            <a:noFill/>
          </p:spPr>
        </p:pic>
        <p:pic>
          <p:nvPicPr>
            <p:cNvPr id="8" name="Picture 4" descr="https://encrypted-tbn1.gstatic.com/images?q=tbn:ANd9GcRBb9BYX0ISsQ9jEiztJnL60PJpnYOeCwxOq0DLAWoVYbO59yYu">
              <a:hlinkClick r:id="rId4"/>
              <a:extLst>
                <a:ext uri="{FF2B5EF4-FFF2-40B4-BE49-F238E27FC236}">
                  <a16:creationId xmlns:a16="http://schemas.microsoft.com/office/drawing/2014/main" id="{67376B02-23AC-484C-A336-97773AA254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44208" y="2708920"/>
              <a:ext cx="2699792" cy="2232248"/>
            </a:xfrm>
            <a:prstGeom prst="rect">
              <a:avLst/>
            </a:prstGeom>
            <a:noFill/>
          </p:spPr>
        </p:pic>
        <p:pic>
          <p:nvPicPr>
            <p:cNvPr id="9" name="Picture 6" descr="http://www.sitiosolar.com/NOTICIAS/imagenes%20de%20noticias/eolica.jpg">
              <a:hlinkClick r:id="rId6"/>
              <a:extLst>
                <a:ext uri="{FF2B5EF4-FFF2-40B4-BE49-F238E27FC236}">
                  <a16:creationId xmlns:a16="http://schemas.microsoft.com/office/drawing/2014/main" id="{44A890EE-5D1B-433A-86A7-CF69F1CFC5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44209" y="4943475"/>
              <a:ext cx="2699792" cy="191452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367793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Rectángulo">
            <a:extLst>
              <a:ext uri="{FF2B5EF4-FFF2-40B4-BE49-F238E27FC236}">
                <a16:creationId xmlns:a16="http://schemas.microsoft.com/office/drawing/2014/main" id="{66667FCF-863B-44DD-9780-9113A19AB4B9}"/>
              </a:ext>
            </a:extLst>
          </p:cNvPr>
          <p:cNvSpPr/>
          <p:nvPr/>
        </p:nvSpPr>
        <p:spPr>
          <a:xfrm>
            <a:off x="523921" y="746266"/>
            <a:ext cx="8266494" cy="307777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  <a:latin typeface="Soberana Sans" panose="02000000000000000000" pitchFamily="50" charset="0"/>
              </a:rPr>
              <a:t>PRINCIPIOS RECTORES DEL PROCEDIMIENTO DE EVALUACIÓN DE IMPACTO AMBIENTAL</a:t>
            </a:r>
            <a:endParaRPr lang="es-MX" sz="1400" dirty="0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graphicFrame>
        <p:nvGraphicFramePr>
          <p:cNvPr id="5" name="3 Diagrama">
            <a:extLst>
              <a:ext uri="{FF2B5EF4-FFF2-40B4-BE49-F238E27FC236}">
                <a16:creationId xmlns:a16="http://schemas.microsoft.com/office/drawing/2014/main" id="{01DF5B5E-F293-4A53-A444-02C8611C92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4179503"/>
              </p:ext>
            </p:extLst>
          </p:nvPr>
        </p:nvGraphicFramePr>
        <p:xfrm>
          <a:off x="1629217" y="105404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upo 5">
            <a:extLst>
              <a:ext uri="{FF2B5EF4-FFF2-40B4-BE49-F238E27FC236}">
                <a16:creationId xmlns:a16="http://schemas.microsoft.com/office/drawing/2014/main" id="{731BB535-B8F7-413B-AA60-5042885E1975}"/>
              </a:ext>
            </a:extLst>
          </p:cNvPr>
          <p:cNvGrpSpPr/>
          <p:nvPr/>
        </p:nvGrpSpPr>
        <p:grpSpPr>
          <a:xfrm>
            <a:off x="330289" y="1476799"/>
            <a:ext cx="8485567" cy="4556949"/>
            <a:chOff x="345920" y="1711261"/>
            <a:chExt cx="8485567" cy="4556949"/>
          </a:xfrm>
        </p:grpSpPr>
        <p:sp>
          <p:nvSpPr>
            <p:cNvPr id="7" name="5 CuadroTexto">
              <a:extLst>
                <a:ext uri="{FF2B5EF4-FFF2-40B4-BE49-F238E27FC236}">
                  <a16:creationId xmlns:a16="http://schemas.microsoft.com/office/drawing/2014/main" id="{D53E0873-E0D0-4437-A7A1-5D56CE560564}"/>
                </a:ext>
              </a:extLst>
            </p:cNvPr>
            <p:cNvSpPr txBox="1"/>
            <p:nvPr/>
          </p:nvSpPr>
          <p:spPr>
            <a:xfrm>
              <a:off x="348704" y="1711261"/>
              <a:ext cx="8424936" cy="246221"/>
            </a:xfrm>
            <a:prstGeom prst="rect">
              <a:avLst/>
            </a:prstGeom>
            <a:solidFill>
              <a:srgbClr val="CC66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Soberana Sans" panose="02000000000000000000" pitchFamily="50" charset="0"/>
                </a:rPr>
                <a:t>Derecho a la Información</a:t>
              </a:r>
            </a:p>
          </p:txBody>
        </p:sp>
        <p:sp>
          <p:nvSpPr>
            <p:cNvPr id="8" name="6 CuadroTexto">
              <a:extLst>
                <a:ext uri="{FF2B5EF4-FFF2-40B4-BE49-F238E27FC236}">
                  <a16:creationId xmlns:a16="http://schemas.microsoft.com/office/drawing/2014/main" id="{EB64451F-BCEF-4D27-886A-9FFEF591758D}"/>
                </a:ext>
              </a:extLst>
            </p:cNvPr>
            <p:cNvSpPr txBox="1"/>
            <p:nvPr/>
          </p:nvSpPr>
          <p:spPr>
            <a:xfrm>
              <a:off x="348704" y="4600873"/>
              <a:ext cx="8424936" cy="246221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Soberana Sans" panose="02000000000000000000" pitchFamily="50" charset="0"/>
                </a:rPr>
                <a:t>Participación pública</a:t>
              </a:r>
            </a:p>
          </p:txBody>
        </p:sp>
        <p:sp>
          <p:nvSpPr>
            <p:cNvPr id="9" name="7 Rectángulo">
              <a:extLst>
                <a:ext uri="{FF2B5EF4-FFF2-40B4-BE49-F238E27FC236}">
                  <a16:creationId xmlns:a16="http://schemas.microsoft.com/office/drawing/2014/main" id="{4EEA8E0D-632F-4805-9966-75AD849FA458}"/>
                </a:ext>
              </a:extLst>
            </p:cNvPr>
            <p:cNvSpPr/>
            <p:nvPr/>
          </p:nvSpPr>
          <p:spPr>
            <a:xfrm>
              <a:off x="345920" y="2404130"/>
              <a:ext cx="2195736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MX" sz="1000" dirty="0">
                  <a:latin typeface="Soberana Sans" panose="02000000000000000000" pitchFamily="50" charset="0"/>
                </a:rPr>
                <a:t>Es el mecanismo mediante el cual la Secretaría pone a disposición de la comunidad para que sea consultada la información de la Manifestación de Impacto Ambiental para que se conozca la naturaleza de los proyectos productivos y de desarrollo, sus impactos ambientales y sus medidas de prevención, mitigación o compensación.</a:t>
              </a:r>
            </a:p>
          </p:txBody>
        </p:sp>
        <p:sp>
          <p:nvSpPr>
            <p:cNvPr id="10" name="8 Rectángulo">
              <a:extLst>
                <a:ext uri="{FF2B5EF4-FFF2-40B4-BE49-F238E27FC236}">
                  <a16:creationId xmlns:a16="http://schemas.microsoft.com/office/drawing/2014/main" id="{F18CC8DC-0EC9-4DCB-8B20-34A505A5E36E}"/>
                </a:ext>
              </a:extLst>
            </p:cNvPr>
            <p:cNvSpPr/>
            <p:nvPr/>
          </p:nvSpPr>
          <p:spPr>
            <a:xfrm>
              <a:off x="6959279" y="2506068"/>
              <a:ext cx="187220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MX" sz="1000" dirty="0">
                  <a:latin typeface="Soberana Sans" panose="02000000000000000000" pitchFamily="50" charset="0"/>
                </a:rPr>
                <a:t>Es el mecanismo mediante el cual la Secretaría convoca a reunión pública para que el </a:t>
              </a:r>
              <a:r>
                <a:rPr lang="es-MX" sz="1000" dirty="0" err="1">
                  <a:latin typeface="Soberana Sans" panose="02000000000000000000" pitchFamily="50" charset="0"/>
                </a:rPr>
                <a:t>promovente</a:t>
              </a:r>
              <a:r>
                <a:rPr lang="es-MX" sz="1000" dirty="0">
                  <a:latin typeface="Soberana Sans" panose="02000000000000000000" pitchFamily="50" charset="0"/>
                </a:rPr>
                <a:t> de a conocer a los miembros de la comunidad los aspectos técnicos y ambientales del proyecto.</a:t>
              </a:r>
            </a:p>
          </p:txBody>
        </p:sp>
        <p:sp>
          <p:nvSpPr>
            <p:cNvPr id="11" name="12 Flecha abajo">
              <a:extLst>
                <a:ext uri="{FF2B5EF4-FFF2-40B4-BE49-F238E27FC236}">
                  <a16:creationId xmlns:a16="http://schemas.microsoft.com/office/drawing/2014/main" id="{6ADDD6AD-0008-4DDD-A2C2-19EE699508A1}"/>
                </a:ext>
              </a:extLst>
            </p:cNvPr>
            <p:cNvSpPr/>
            <p:nvPr/>
          </p:nvSpPr>
          <p:spPr>
            <a:xfrm>
              <a:off x="4381152" y="4977475"/>
              <a:ext cx="360040" cy="1023102"/>
            </a:xfrm>
            <a:prstGeom prst="down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>
                <a:latin typeface="Soberana Sans" panose="02000000000000000000" pitchFamily="50" charset="0"/>
              </a:endParaRPr>
            </a:p>
          </p:txBody>
        </p:sp>
        <p:sp>
          <p:nvSpPr>
            <p:cNvPr id="12" name="13 CuadroTexto">
              <a:extLst>
                <a:ext uri="{FF2B5EF4-FFF2-40B4-BE49-F238E27FC236}">
                  <a16:creationId xmlns:a16="http://schemas.microsoft.com/office/drawing/2014/main" id="{E952A650-CC20-4914-BD82-38AD23FCD24C}"/>
                </a:ext>
              </a:extLst>
            </p:cNvPr>
            <p:cNvSpPr txBox="1"/>
            <p:nvPr/>
          </p:nvSpPr>
          <p:spPr>
            <a:xfrm>
              <a:off x="2255608" y="6021989"/>
              <a:ext cx="4645824" cy="24622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s-MX" sz="1000" b="1" dirty="0">
                  <a:solidFill>
                    <a:schemeClr val="bg1"/>
                  </a:solidFill>
                  <a:latin typeface="Soberana Sans" panose="02000000000000000000" pitchFamily="50" charset="0"/>
                </a:rPr>
                <a:t>Observaciones y propuesta de medidas de prevención y mitigación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3421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B18BAC90-9D25-4CFA-B7F8-190AF63EE133}"/>
              </a:ext>
            </a:extLst>
          </p:cNvPr>
          <p:cNvGrpSpPr/>
          <p:nvPr/>
        </p:nvGrpSpPr>
        <p:grpSpPr>
          <a:xfrm>
            <a:off x="179513" y="908720"/>
            <a:ext cx="8856984" cy="5209784"/>
            <a:chOff x="179513" y="908720"/>
            <a:chExt cx="8856984" cy="5209784"/>
          </a:xfrm>
        </p:grpSpPr>
        <p:sp>
          <p:nvSpPr>
            <p:cNvPr id="5" name="1 Rectángulo">
              <a:extLst>
                <a:ext uri="{FF2B5EF4-FFF2-40B4-BE49-F238E27FC236}">
                  <a16:creationId xmlns:a16="http://schemas.microsoft.com/office/drawing/2014/main" id="{46A328A2-5C34-41F7-8762-1B8417A68E70}"/>
                </a:ext>
              </a:extLst>
            </p:cNvPr>
            <p:cNvSpPr/>
            <p:nvPr/>
          </p:nvSpPr>
          <p:spPr>
            <a:xfrm>
              <a:off x="179513" y="908720"/>
              <a:ext cx="8507288" cy="52322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s-MX" sz="1400" b="1" dirty="0">
                  <a:solidFill>
                    <a:schemeClr val="bg1"/>
                  </a:solidFill>
                  <a:latin typeface="Soberana Sans" panose="02000000000000000000" pitchFamily="50" charset="0"/>
                </a:rPr>
                <a:t>FIGURAS ADMINISTRATIVAS DEL PROCEDIMIENTO DE EVALUACIÓN DE IMPACTO AMBIENTAL</a:t>
              </a:r>
              <a:endParaRPr lang="es-MX" sz="1400" dirty="0">
                <a:solidFill>
                  <a:schemeClr val="bg1"/>
                </a:solidFill>
                <a:latin typeface="Soberana Sans" panose="02000000000000000000" pitchFamily="50" charset="0"/>
              </a:endParaRPr>
            </a:p>
          </p:txBody>
        </p: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A6902318-6BE4-4FCE-B78E-27515E362658}"/>
                </a:ext>
              </a:extLst>
            </p:cNvPr>
            <p:cNvGrpSpPr/>
            <p:nvPr/>
          </p:nvGrpSpPr>
          <p:grpSpPr>
            <a:xfrm>
              <a:off x="1043608" y="2346109"/>
              <a:ext cx="1354187" cy="858555"/>
              <a:chOff x="1194606" y="1916832"/>
              <a:chExt cx="1354187" cy="858555"/>
            </a:xfrm>
          </p:grpSpPr>
          <p:pic>
            <p:nvPicPr>
              <p:cNvPr id="27" name="Picture 2" descr="http://imagenesdelibros.com/wp-content/uploads/2015/09/libro-abierto-para-colorear.png">
                <a:extLst>
                  <a:ext uri="{FF2B5EF4-FFF2-40B4-BE49-F238E27FC236}">
                    <a16:creationId xmlns:a16="http://schemas.microsoft.com/office/drawing/2014/main" id="{BD4EA1AD-ABAA-4435-9E4A-DAE2871AFC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4606" y="1916832"/>
                <a:ext cx="1354187" cy="858555"/>
              </a:xfrm>
              <a:prstGeom prst="rect">
                <a:avLst/>
              </a:prstGeom>
              <a:noFill/>
            </p:spPr>
          </p:pic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D499E086-BFCE-41C4-8D9C-443884CA80EB}"/>
                  </a:ext>
                </a:extLst>
              </p:cNvPr>
              <p:cNvSpPr txBox="1"/>
              <p:nvPr/>
            </p:nvSpPr>
            <p:spPr>
              <a:xfrm>
                <a:off x="1331638" y="2060848"/>
                <a:ext cx="10801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800" b="1" dirty="0">
                    <a:solidFill>
                      <a:srgbClr val="006600"/>
                    </a:solidFill>
                  </a:rPr>
                  <a:t>MANIFESTACIÓN DE IMPACTO AMBIENTAL</a:t>
                </a:r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4606643F-C5DB-4E92-A8C5-89A3AB02AF78}"/>
                </a:ext>
              </a:extLst>
            </p:cNvPr>
            <p:cNvGrpSpPr/>
            <p:nvPr/>
          </p:nvGrpSpPr>
          <p:grpSpPr>
            <a:xfrm>
              <a:off x="3347864" y="2291679"/>
              <a:ext cx="1354187" cy="858555"/>
              <a:chOff x="1194606" y="1916832"/>
              <a:chExt cx="1354187" cy="858555"/>
            </a:xfrm>
          </p:grpSpPr>
          <p:pic>
            <p:nvPicPr>
              <p:cNvPr id="25" name="Picture 2" descr="http://imagenesdelibros.com/wp-content/uploads/2015/09/libro-abierto-para-colorear.png">
                <a:extLst>
                  <a:ext uri="{FF2B5EF4-FFF2-40B4-BE49-F238E27FC236}">
                    <a16:creationId xmlns:a16="http://schemas.microsoft.com/office/drawing/2014/main" id="{170789CC-8694-4948-AF5E-B5715DD279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4606" y="1916832"/>
                <a:ext cx="1354187" cy="858555"/>
              </a:xfrm>
              <a:prstGeom prst="rect">
                <a:avLst/>
              </a:prstGeom>
              <a:noFill/>
            </p:spPr>
          </p:pic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95F7C8F8-8C6E-46B9-8680-FF3FE1820DC8}"/>
                  </a:ext>
                </a:extLst>
              </p:cNvPr>
              <p:cNvSpPr txBox="1"/>
              <p:nvPr/>
            </p:nvSpPr>
            <p:spPr>
              <a:xfrm>
                <a:off x="1331638" y="2060848"/>
                <a:ext cx="10801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800" b="1" dirty="0">
                    <a:solidFill>
                      <a:srgbClr val="006600"/>
                    </a:solidFill>
                  </a:rPr>
                  <a:t>ESTUDIO DE RIESGO AMBIENTAL</a:t>
                </a:r>
              </a:p>
            </p:txBody>
          </p:sp>
        </p:grp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D4933480-83D2-4A3C-A872-D38781E028B0}"/>
                </a:ext>
              </a:extLst>
            </p:cNvPr>
            <p:cNvSpPr txBox="1"/>
            <p:nvPr/>
          </p:nvSpPr>
          <p:spPr>
            <a:xfrm>
              <a:off x="1043608" y="1904770"/>
              <a:ext cx="14318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00" b="1" dirty="0"/>
                <a:t>OBRA O ACTIVIDAD</a:t>
              </a:r>
            </a:p>
          </p:txBody>
        </p:sp>
        <p:sp>
          <p:nvSpPr>
            <p:cNvPr id="9" name="Más 6">
              <a:extLst>
                <a:ext uri="{FF2B5EF4-FFF2-40B4-BE49-F238E27FC236}">
                  <a16:creationId xmlns:a16="http://schemas.microsoft.com/office/drawing/2014/main" id="{F1BE5447-EDF8-4688-A44E-EAE1D2DED927}"/>
                </a:ext>
              </a:extLst>
            </p:cNvPr>
            <p:cNvSpPr/>
            <p:nvPr/>
          </p:nvSpPr>
          <p:spPr>
            <a:xfrm>
              <a:off x="2728813" y="2460372"/>
              <a:ext cx="288032" cy="483707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927B59D2-4D7D-4717-993C-180992BBDA50}"/>
                </a:ext>
              </a:extLst>
            </p:cNvPr>
            <p:cNvSpPr txBox="1"/>
            <p:nvPr/>
          </p:nvSpPr>
          <p:spPr>
            <a:xfrm>
              <a:off x="3203848" y="1838750"/>
              <a:ext cx="18273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/>
                <a:t>MANEJO DE SUSTANCIAS PELIGROSAS</a:t>
              </a:r>
            </a:p>
          </p:txBody>
        </p:sp>
        <p:sp>
          <p:nvSpPr>
            <p:cNvPr id="11" name="Flecha derecha 10">
              <a:extLst>
                <a:ext uri="{FF2B5EF4-FFF2-40B4-BE49-F238E27FC236}">
                  <a16:creationId xmlns:a16="http://schemas.microsoft.com/office/drawing/2014/main" id="{DD826366-848C-4098-A974-A44D97415D1D}"/>
                </a:ext>
              </a:extLst>
            </p:cNvPr>
            <p:cNvSpPr/>
            <p:nvPr/>
          </p:nvSpPr>
          <p:spPr>
            <a:xfrm>
              <a:off x="5148064" y="2442522"/>
              <a:ext cx="1125009" cy="448009"/>
            </a:xfrm>
            <a:prstGeom prst="rightArrow">
              <a:avLst/>
            </a:prstGeom>
            <a:solidFill>
              <a:srgbClr val="3434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12CB4939-1D66-4257-8CD0-3AE1C032AC48}"/>
                </a:ext>
              </a:extLst>
            </p:cNvPr>
            <p:cNvSpPr txBox="1"/>
            <p:nvPr/>
          </p:nvSpPr>
          <p:spPr>
            <a:xfrm>
              <a:off x="6528998" y="1838750"/>
              <a:ext cx="18273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/>
                <a:t>TIEMPO DE RESPUESTA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687F6120-45CD-4CE4-8391-3E9B2CAC328C}"/>
                </a:ext>
              </a:extLst>
            </p:cNvPr>
            <p:cNvSpPr txBox="1"/>
            <p:nvPr/>
          </p:nvSpPr>
          <p:spPr>
            <a:xfrm>
              <a:off x="6528998" y="2435695"/>
              <a:ext cx="18273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/>
                <a:t>60 O HASTA 120 DÍAS HÁBILES</a:t>
              </a:r>
            </a:p>
          </p:txBody>
        </p: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2175B9FE-371B-453F-BD70-938091FF94B8}"/>
                </a:ext>
              </a:extLst>
            </p:cNvPr>
            <p:cNvGrpSpPr/>
            <p:nvPr/>
          </p:nvGrpSpPr>
          <p:grpSpPr>
            <a:xfrm>
              <a:off x="914789" y="4691911"/>
              <a:ext cx="1354187" cy="858555"/>
              <a:chOff x="1194606" y="1916832"/>
              <a:chExt cx="1354187" cy="858555"/>
            </a:xfrm>
          </p:grpSpPr>
          <p:pic>
            <p:nvPicPr>
              <p:cNvPr id="23" name="Picture 2" descr="http://imagenesdelibros.com/wp-content/uploads/2015/09/libro-abierto-para-colorear.png">
                <a:extLst>
                  <a:ext uri="{FF2B5EF4-FFF2-40B4-BE49-F238E27FC236}">
                    <a16:creationId xmlns:a16="http://schemas.microsoft.com/office/drawing/2014/main" id="{913A83B8-5DC8-406F-A91B-0C67A4F529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4606" y="1916832"/>
                <a:ext cx="1354187" cy="858555"/>
              </a:xfrm>
              <a:prstGeom prst="rect">
                <a:avLst/>
              </a:prstGeom>
              <a:noFill/>
            </p:spPr>
          </p:pic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A0D140F0-6259-4C66-A91E-5DD0532AF052}"/>
                  </a:ext>
                </a:extLst>
              </p:cNvPr>
              <p:cNvSpPr txBox="1"/>
              <p:nvPr/>
            </p:nvSpPr>
            <p:spPr>
              <a:xfrm>
                <a:off x="1331638" y="2060848"/>
                <a:ext cx="108012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800" b="1" dirty="0">
                    <a:solidFill>
                      <a:srgbClr val="006600"/>
                    </a:solidFill>
                  </a:rPr>
                  <a:t>INFORME PREVENTIVO</a:t>
                </a:r>
              </a:p>
            </p:txBody>
          </p:sp>
        </p:grpSp>
        <p:sp>
          <p:nvSpPr>
            <p:cNvPr id="15" name="Abrir llave 14">
              <a:extLst>
                <a:ext uri="{FF2B5EF4-FFF2-40B4-BE49-F238E27FC236}">
                  <a16:creationId xmlns:a16="http://schemas.microsoft.com/office/drawing/2014/main" id="{E35D37C6-A689-427E-BDCF-25E5077CFCA3}"/>
                </a:ext>
              </a:extLst>
            </p:cNvPr>
            <p:cNvSpPr/>
            <p:nvPr/>
          </p:nvSpPr>
          <p:spPr>
            <a:xfrm>
              <a:off x="2475410" y="4149080"/>
              <a:ext cx="187003" cy="1944216"/>
            </a:xfrm>
            <a:prstGeom prst="leftBrac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ADBC7D8E-45F3-46D9-A97D-0242548FCF1F}"/>
                </a:ext>
              </a:extLst>
            </p:cNvPr>
            <p:cNvSpPr txBox="1"/>
            <p:nvPr/>
          </p:nvSpPr>
          <p:spPr>
            <a:xfrm>
              <a:off x="2680952" y="4305580"/>
              <a:ext cx="288312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/>
                <a:t>NOM QUE REGULE TODOS LOS IMPACTOS AMBIENTALES</a:t>
              </a:r>
            </a:p>
            <a:p>
              <a:endParaRPr lang="es-MX" sz="1000" b="1" dirty="0"/>
            </a:p>
            <a:p>
              <a:r>
                <a:rPr lang="es-MX" sz="1000" b="1" dirty="0"/>
                <a:t>OBRAS CONTENIDAS EN UN PLAN DE DESARROLLO URBANO O DE ORDENAMIENTO ECOLOGICO EVALUADO Y AUTORIZADO</a:t>
              </a:r>
            </a:p>
            <a:p>
              <a:endParaRPr lang="es-MX" sz="1000" b="1" dirty="0"/>
            </a:p>
            <a:p>
              <a:r>
                <a:rPr lang="es-MX" sz="1000" b="1" dirty="0"/>
                <a:t>PARQUES INDUSTRIALES EVALUADOS Y AUTORIZADOS 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7B62E2A7-FFD5-48F4-B7E6-E7ED3D9FE1C5}"/>
                </a:ext>
              </a:extLst>
            </p:cNvPr>
            <p:cNvSpPr txBox="1"/>
            <p:nvPr/>
          </p:nvSpPr>
          <p:spPr>
            <a:xfrm>
              <a:off x="1988323" y="3347238"/>
              <a:ext cx="2005677" cy="24622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s-MX" sz="1000" b="1" dirty="0">
                  <a:solidFill>
                    <a:schemeClr val="bg1"/>
                  </a:solidFill>
                </a:rPr>
                <a:t>ARTÍCULO 30 DE LA LGEEPA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5EDD2D3C-A71E-4125-955C-489E785991DB}"/>
                </a:ext>
              </a:extLst>
            </p:cNvPr>
            <p:cNvSpPr txBox="1"/>
            <p:nvPr/>
          </p:nvSpPr>
          <p:spPr>
            <a:xfrm>
              <a:off x="6315585" y="3347237"/>
              <a:ext cx="2254143" cy="24622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s-MX" sz="1000" b="1" dirty="0">
                  <a:solidFill>
                    <a:schemeClr val="bg1"/>
                  </a:solidFill>
                </a:rPr>
                <a:t>ARTÍCULO 35 BIS DE LA LGEEPA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157F825D-B272-440B-8475-2E901ECEC7E3}"/>
                </a:ext>
              </a:extLst>
            </p:cNvPr>
            <p:cNvSpPr txBox="1"/>
            <p:nvPr/>
          </p:nvSpPr>
          <p:spPr>
            <a:xfrm>
              <a:off x="366516" y="5813685"/>
              <a:ext cx="2005677" cy="24622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s-MX" sz="1000" b="1" dirty="0">
                  <a:solidFill>
                    <a:schemeClr val="bg1"/>
                  </a:solidFill>
                </a:rPr>
                <a:t>ARTÍCULO 31 DE LA LGEEPA</a:t>
              </a:r>
            </a:p>
          </p:txBody>
        </p:sp>
        <p:sp>
          <p:nvSpPr>
            <p:cNvPr id="20" name="Flecha derecha 24">
              <a:extLst>
                <a:ext uri="{FF2B5EF4-FFF2-40B4-BE49-F238E27FC236}">
                  <a16:creationId xmlns:a16="http://schemas.microsoft.com/office/drawing/2014/main" id="{4F64B842-FC32-4FE7-BC60-8A970605299A}"/>
                </a:ext>
              </a:extLst>
            </p:cNvPr>
            <p:cNvSpPr/>
            <p:nvPr/>
          </p:nvSpPr>
          <p:spPr>
            <a:xfrm>
              <a:off x="5564076" y="4902525"/>
              <a:ext cx="1125009" cy="448009"/>
            </a:xfrm>
            <a:prstGeom prst="rightArrow">
              <a:avLst/>
            </a:prstGeom>
            <a:solidFill>
              <a:srgbClr val="3434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60DFDA33-2FA4-4294-933F-ED1E1036589F}"/>
                </a:ext>
              </a:extLst>
            </p:cNvPr>
            <p:cNvSpPr txBox="1"/>
            <p:nvPr/>
          </p:nvSpPr>
          <p:spPr>
            <a:xfrm>
              <a:off x="6665339" y="5005204"/>
              <a:ext cx="18273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/>
                <a:t>20 DÍAS HÁBILES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6FE13663-B65B-4E7A-BAC2-586C9E4CCD60}"/>
                </a:ext>
              </a:extLst>
            </p:cNvPr>
            <p:cNvSpPr txBox="1"/>
            <p:nvPr/>
          </p:nvSpPr>
          <p:spPr>
            <a:xfrm>
              <a:off x="6451927" y="5718394"/>
              <a:ext cx="2584570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bg1"/>
                  </a:solidFill>
                </a:rPr>
                <a:t>ARTÍCULO 33 DEL REGLAMENTO DE LA LGEEPA EN MATERIA DE EIA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8475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>
            <a:extLst>
              <a:ext uri="{FF2B5EF4-FFF2-40B4-BE49-F238E27FC236}">
                <a16:creationId xmlns:a16="http://schemas.microsoft.com/office/drawing/2014/main" id="{F6B963F6-490D-4C0D-8AE4-8C3B3163D4D4}"/>
              </a:ext>
            </a:extLst>
          </p:cNvPr>
          <p:cNvSpPr txBox="1"/>
          <p:nvPr/>
        </p:nvSpPr>
        <p:spPr>
          <a:xfrm>
            <a:off x="202958" y="319832"/>
            <a:ext cx="8323626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NATURALEZA ADMINISTRATIVA DEL PEIA</a:t>
            </a:r>
          </a:p>
        </p:txBody>
      </p:sp>
      <p:sp>
        <p:nvSpPr>
          <p:cNvPr id="6" name="1 Rectángulo">
            <a:extLst>
              <a:ext uri="{FF2B5EF4-FFF2-40B4-BE49-F238E27FC236}">
                <a16:creationId xmlns:a16="http://schemas.microsoft.com/office/drawing/2014/main" id="{76065F07-A805-45B3-97C2-6EC3E3B71208}"/>
              </a:ext>
            </a:extLst>
          </p:cNvPr>
          <p:cNvSpPr/>
          <p:nvPr/>
        </p:nvSpPr>
        <p:spPr>
          <a:xfrm>
            <a:off x="107504" y="836712"/>
            <a:ext cx="2987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400" b="1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Modalidades de estudios</a:t>
            </a:r>
            <a:endParaRPr lang="es-MX" sz="1400" dirty="0">
              <a:latin typeface="Arial Black" pitchFamily="34" charset="0"/>
            </a:endParaRPr>
          </a:p>
        </p:txBody>
      </p:sp>
      <p:sp>
        <p:nvSpPr>
          <p:cNvPr id="7" name="2 Rectángulo">
            <a:extLst>
              <a:ext uri="{FF2B5EF4-FFF2-40B4-BE49-F238E27FC236}">
                <a16:creationId xmlns:a16="http://schemas.microsoft.com/office/drawing/2014/main" id="{348D2D2E-B0E3-4B1C-A3B3-4A2F292FEB93}"/>
              </a:ext>
            </a:extLst>
          </p:cNvPr>
          <p:cNvSpPr/>
          <p:nvPr/>
        </p:nvSpPr>
        <p:spPr>
          <a:xfrm>
            <a:off x="107504" y="2060848"/>
            <a:ext cx="482453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1400" dirty="0"/>
              <a:t>Artículos 31 de la LGEEPA y 29 del REIA :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AutoNum type="romanUcPeriod"/>
            </a:pPr>
            <a:r>
              <a:rPr lang="es-MX" sz="1400" dirty="0"/>
              <a:t>Existan </a:t>
            </a:r>
            <a:r>
              <a:rPr lang="es-MX" sz="1400" dirty="0" err="1"/>
              <a:t>NOM´s</a:t>
            </a:r>
            <a:r>
              <a:rPr lang="es-MX" sz="1400" dirty="0"/>
              <a:t> u otras disposiciones que regulen todos los impactos ambientales relevantes que las obras o actividades  puedan producir;</a:t>
            </a:r>
          </a:p>
          <a:p>
            <a:pPr marL="174625" indent="-174625" algn="just">
              <a:spcBef>
                <a:spcPts val="600"/>
              </a:spcBef>
              <a:spcAft>
                <a:spcPts val="600"/>
              </a:spcAft>
            </a:pPr>
            <a:r>
              <a:rPr lang="es-MX" sz="1400" dirty="0"/>
              <a:t>II. Las obras o actividades estén expresamente previstas en:</a:t>
            </a:r>
          </a:p>
          <a:p>
            <a:pPr marL="717550" lvl="1" algn="just">
              <a:spcBef>
                <a:spcPts val="600"/>
              </a:spcBef>
              <a:spcAft>
                <a:spcPts val="600"/>
              </a:spcAft>
            </a:pPr>
            <a:r>
              <a:rPr lang="es-MX" sz="1400" dirty="0"/>
              <a:t>Plan o Programa Parcial de Desarrollo Urbano</a:t>
            </a:r>
          </a:p>
          <a:p>
            <a:pPr marL="717550" lvl="1" algn="just">
              <a:spcBef>
                <a:spcPts val="600"/>
              </a:spcBef>
              <a:spcAft>
                <a:spcPts val="600"/>
              </a:spcAft>
            </a:pPr>
            <a:r>
              <a:rPr lang="es-MX" sz="1400" dirty="0"/>
              <a:t>Plan o Programa de Ordenamiento Ecológico 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1400" b="1" u="sng" dirty="0"/>
              <a:t>Que cuenten con previa autorización en materia de impacto ambiental</a:t>
            </a:r>
          </a:p>
          <a:p>
            <a:pPr marL="174625" indent="-174625" algn="just">
              <a:spcBef>
                <a:spcPts val="600"/>
              </a:spcBef>
              <a:spcAft>
                <a:spcPts val="600"/>
              </a:spcAft>
            </a:pPr>
            <a:r>
              <a:rPr lang="es-MX" sz="1400" dirty="0"/>
              <a:t>III. Instalaciones ubicadas en parques industriales, previamente autorizados por la Secretaría.</a:t>
            </a:r>
          </a:p>
        </p:txBody>
      </p:sp>
      <p:sp>
        <p:nvSpPr>
          <p:cNvPr id="8" name="3 Rectángulo">
            <a:extLst>
              <a:ext uri="{FF2B5EF4-FFF2-40B4-BE49-F238E27FC236}">
                <a16:creationId xmlns:a16="http://schemas.microsoft.com/office/drawing/2014/main" id="{6125FDFB-F8AA-4EF7-A579-1B273394FADB}"/>
              </a:ext>
            </a:extLst>
          </p:cNvPr>
          <p:cNvSpPr/>
          <p:nvPr/>
        </p:nvSpPr>
        <p:spPr>
          <a:xfrm>
            <a:off x="971600" y="1268760"/>
            <a:ext cx="2232248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ctr">
              <a:lnSpc>
                <a:spcPct val="140000"/>
              </a:lnSpc>
              <a:buClr>
                <a:schemeClr val="accent1"/>
              </a:buClr>
              <a:buSzPct val="150000"/>
            </a:pPr>
            <a:r>
              <a:rPr lang="es-MX" sz="1400" b="1" dirty="0">
                <a:latin typeface="Arial Black" pitchFamily="34" charset="0"/>
                <a:cs typeface="Aharoni" pitchFamily="2" charset="-79"/>
              </a:rPr>
              <a:t>Informe Preventivo</a:t>
            </a:r>
          </a:p>
          <a:p>
            <a:pPr marL="176213" indent="-176213" algn="ctr">
              <a:lnSpc>
                <a:spcPct val="140000"/>
              </a:lnSpc>
              <a:buClr>
                <a:schemeClr val="accent1"/>
              </a:buClr>
              <a:buSzPct val="150000"/>
            </a:pPr>
            <a:r>
              <a:rPr lang="es-MX" sz="1400" b="1" dirty="0">
                <a:latin typeface="Arial Black" pitchFamily="34" charset="0"/>
                <a:cs typeface="Aharoni" pitchFamily="2" charset="-79"/>
              </a:rPr>
              <a:t>20 días</a:t>
            </a:r>
          </a:p>
        </p:txBody>
      </p:sp>
      <p:sp>
        <p:nvSpPr>
          <p:cNvPr id="9" name="4 Rectángulo">
            <a:extLst>
              <a:ext uri="{FF2B5EF4-FFF2-40B4-BE49-F238E27FC236}">
                <a16:creationId xmlns:a16="http://schemas.microsoft.com/office/drawing/2014/main" id="{B11A4DF4-81D0-458D-96F1-17F5C6A4520F}"/>
              </a:ext>
            </a:extLst>
          </p:cNvPr>
          <p:cNvSpPr/>
          <p:nvPr/>
        </p:nvSpPr>
        <p:spPr>
          <a:xfrm>
            <a:off x="4932040" y="1772811"/>
            <a:ext cx="413995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1400" dirty="0"/>
              <a:t>Artículos 28 de la LGEEPA , 5° y 11 del REIA 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400" dirty="0"/>
              <a:t> Particular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400" dirty="0"/>
              <a:t> Regional, cuando:</a:t>
            </a:r>
          </a:p>
          <a:p>
            <a:pPr marL="623888" lvl="1" indent="-166688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MX" sz="1400" dirty="0"/>
              <a:t> Proyectos que alteren cuencas hidrológicas.</a:t>
            </a:r>
          </a:p>
          <a:p>
            <a:pPr marL="623888" lvl="1" indent="-166688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MX" sz="1400" dirty="0"/>
              <a:t>Obras o actividades que se encuentren incluidas en un POET o PDU sometidos a autorización ante la Secretaría.</a:t>
            </a:r>
          </a:p>
          <a:p>
            <a:pPr marL="623888" lvl="1" indent="-166688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MX" sz="1400" dirty="0"/>
              <a:t> </a:t>
            </a:r>
            <a:r>
              <a:rPr lang="es-MX" sz="1400" b="1" dirty="0"/>
              <a:t>Proyectos en regiones ecológicas</a:t>
            </a:r>
            <a:r>
              <a:rPr lang="es-MX" sz="1400" dirty="0"/>
              <a:t>,</a:t>
            </a:r>
          </a:p>
          <a:p>
            <a:pPr marL="623888" lvl="1" indent="-166688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MX" sz="1400" b="1" dirty="0"/>
              <a:t>Proyectos que por su componentes ambientales regionales  que por sus impactos sinérgicos, acumulativos  o residuales causen la destrucción, el asilamiento o fragmentación del ecosistema</a:t>
            </a:r>
            <a:r>
              <a:rPr lang="es-MX" sz="1400" dirty="0"/>
              <a:t>.</a:t>
            </a:r>
          </a:p>
        </p:txBody>
      </p:sp>
      <p:sp>
        <p:nvSpPr>
          <p:cNvPr id="10" name="6 Rectángulo">
            <a:extLst>
              <a:ext uri="{FF2B5EF4-FFF2-40B4-BE49-F238E27FC236}">
                <a16:creationId xmlns:a16="http://schemas.microsoft.com/office/drawing/2014/main" id="{4C082A9B-033B-40E3-AF53-BEC5E22DBC14}"/>
              </a:ext>
            </a:extLst>
          </p:cNvPr>
          <p:cNvSpPr/>
          <p:nvPr/>
        </p:nvSpPr>
        <p:spPr>
          <a:xfrm>
            <a:off x="4644008" y="836712"/>
            <a:ext cx="4248472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ctr">
              <a:lnSpc>
                <a:spcPct val="140000"/>
              </a:lnSpc>
              <a:buClr>
                <a:schemeClr val="accent1"/>
              </a:buClr>
              <a:buSzPct val="150000"/>
            </a:pPr>
            <a:r>
              <a:rPr lang="es-MX" sz="1400" b="1" dirty="0">
                <a:latin typeface="Arial Black" pitchFamily="34" charset="0"/>
                <a:cs typeface="Aharoni" pitchFamily="2" charset="-79"/>
              </a:rPr>
              <a:t>Manifestación de Impacto Ambiental</a:t>
            </a:r>
          </a:p>
          <a:p>
            <a:pPr marL="176213" indent="-176213" algn="ctr">
              <a:lnSpc>
                <a:spcPct val="140000"/>
              </a:lnSpc>
              <a:buClr>
                <a:schemeClr val="accent1"/>
              </a:buClr>
              <a:buSzPct val="150000"/>
            </a:pPr>
            <a:r>
              <a:rPr lang="es-MX" sz="1400" b="1" dirty="0">
                <a:latin typeface="Arial Black" pitchFamily="34" charset="0"/>
                <a:cs typeface="Aharoni" pitchFamily="2" charset="-79"/>
              </a:rPr>
              <a:t>60/120 días</a:t>
            </a:r>
          </a:p>
        </p:txBody>
      </p:sp>
      <p:pic>
        <p:nvPicPr>
          <p:cNvPr id="11" name="Picture 4" descr="caletasrivieramaya">
            <a:extLst>
              <a:ext uri="{FF2B5EF4-FFF2-40B4-BE49-F238E27FC236}">
                <a16:creationId xmlns:a16="http://schemas.microsoft.com/office/drawing/2014/main" id="{97F825E6-E694-4E1C-96EF-E60D93EDA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5829764"/>
            <a:ext cx="9144000" cy="10282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7217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3A2FD5BE-63F6-44C6-85AC-00FFECA9D2E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95288" y="1196975"/>
            <a:ext cx="6807200" cy="3739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s-MX" sz="1900" b="1" dirty="0">
                <a:solidFill>
                  <a:prstClr val="black"/>
                </a:solidFill>
                <a:latin typeface="Century Gothic"/>
                <a:ea typeface="+mn-ea"/>
                <a:cs typeface="Century Gothic"/>
              </a:rPr>
              <a:t>¿Cuándo procede un DTU?</a:t>
            </a:r>
          </a:p>
        </p:txBody>
      </p:sp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id="{7A3F0C3D-3E2D-406A-A896-0840FDDC53A8}"/>
              </a:ext>
            </a:extLst>
          </p:cNvPr>
          <p:cNvSpPr txBox="1">
            <a:spLocks/>
          </p:cNvSpPr>
          <p:nvPr/>
        </p:nvSpPr>
        <p:spPr bwMode="auto">
          <a:xfrm>
            <a:off x="376238" y="1908176"/>
            <a:ext cx="8516937" cy="71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s-MX" sz="1400" dirty="0">
                <a:latin typeface="Century Gothic" charset="0"/>
              </a:rPr>
              <a:t>Cuando la realización de un proyecto requiera sujetarse al PEIA y además involucre el cambio de uso del suelo de terrenos forestales el </a:t>
            </a:r>
            <a:r>
              <a:rPr lang="es-MX" sz="1400" dirty="0" err="1">
                <a:latin typeface="Century Gothic" charset="0"/>
              </a:rPr>
              <a:t>promovente</a:t>
            </a:r>
            <a:r>
              <a:rPr lang="es-MX" sz="1400" dirty="0">
                <a:latin typeface="Century Gothic" charset="0"/>
              </a:rPr>
              <a:t> </a:t>
            </a:r>
            <a:r>
              <a:rPr lang="es-MX" sz="1400" u="sng" dirty="0">
                <a:latin typeface="Century Gothic" charset="0"/>
              </a:rPr>
              <a:t>podrá presentar</a:t>
            </a:r>
            <a:r>
              <a:rPr lang="es-MX" sz="1400" dirty="0">
                <a:latin typeface="Century Gothic" charset="0"/>
              </a:rPr>
              <a:t> en un solo trámite la autorización de impacto ambiental y forestal.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AF1D5738-3C87-4A54-9838-6FE2FBCFF20B}"/>
              </a:ext>
            </a:extLst>
          </p:cNvPr>
          <p:cNvSpPr txBox="1">
            <a:spLocks/>
          </p:cNvSpPr>
          <p:nvPr/>
        </p:nvSpPr>
        <p:spPr bwMode="auto">
          <a:xfrm>
            <a:off x="376237" y="2951895"/>
            <a:ext cx="8516937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1400" dirty="0">
                <a:latin typeface="Century Gothic" charset="0"/>
              </a:rPr>
              <a:t>Este trámite corresponde al Trámite unificado cambio de uso de suelo forestal (DTU).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s-MX" sz="1400" b="1" dirty="0">
                <a:latin typeface="Century Gothic" charset="0"/>
              </a:rPr>
              <a:t>La modalidad A</a:t>
            </a:r>
            <a:r>
              <a:rPr lang="es-MX" sz="1400" dirty="0">
                <a:latin typeface="Century Gothic" charset="0"/>
              </a:rPr>
              <a:t>, aplica para las obras o actividades que requieren cambio de uso del suelo forestal (fracción VII del artículo 28 de la LGEEPA) y el correspondiente a la autorización de cambio de uso de suelo forestal previsto en el artículo 117 de la Ley General de Desarrollo Forestal Sustentable.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s-MX" sz="1400" b="1" dirty="0">
                <a:latin typeface="Century Gothic" charset="0"/>
              </a:rPr>
              <a:t>La modalidad B</a:t>
            </a:r>
            <a:r>
              <a:rPr lang="es-MX" sz="1400" dirty="0">
                <a:latin typeface="Century Gothic" charset="0"/>
              </a:rPr>
              <a:t>, procede para las obras y actividades que requieren además del cambio de uso del suelo forestal, la autorización de impacto ambiental por otra fracción del 28 de la LGEEPA.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</a:pPr>
            <a:r>
              <a:rPr lang="es-MX" sz="1400" dirty="0">
                <a:latin typeface="Century Gothic" charset="0"/>
              </a:rPr>
              <a:t>Para la resolución de dichos trámites, se atenderán en un procedimiento único el cual se desarrollará conforme a las </a:t>
            </a:r>
            <a:r>
              <a:rPr lang="es-MX" sz="1400" u="sng" dirty="0">
                <a:latin typeface="Century Gothic" charset="0"/>
              </a:rPr>
              <a:t>etapas y plazos establecidos para la evaluación del impacto ambiental</a:t>
            </a:r>
            <a:r>
              <a:rPr lang="es-MX" sz="1400" dirty="0">
                <a:latin typeface="Century Gothic" charset="0"/>
              </a:rPr>
              <a:t> descritos en la LGEEPA y el REIA.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s-MX" sz="1400" dirty="0">
              <a:latin typeface="Century Gothic" charset="0"/>
            </a:endParaRPr>
          </a:p>
        </p:txBody>
      </p:sp>
      <p:sp>
        <p:nvSpPr>
          <p:cNvPr id="7" name="1 Rectángulo">
            <a:extLst>
              <a:ext uri="{FF2B5EF4-FFF2-40B4-BE49-F238E27FC236}">
                <a16:creationId xmlns:a16="http://schemas.microsoft.com/office/drawing/2014/main" id="{B3F8828B-7A33-4A56-BF8C-7B953A899787}"/>
              </a:ext>
            </a:extLst>
          </p:cNvPr>
          <p:cNvSpPr/>
          <p:nvPr/>
        </p:nvSpPr>
        <p:spPr>
          <a:xfrm>
            <a:off x="323528" y="564843"/>
            <a:ext cx="8496944" cy="30777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179388" indent="-179388" algn="ctr"/>
            <a:r>
              <a:rPr lang="es-MX" sz="1400" b="1" dirty="0">
                <a:solidFill>
                  <a:schemeClr val="bg1"/>
                </a:solidFill>
                <a:latin typeface="Soberana Sans" panose="02000000000000000000" pitchFamily="50" charset="0"/>
              </a:rPr>
              <a:t>DOCUMENTO TÉCNICO UNIFICADO</a:t>
            </a:r>
          </a:p>
        </p:txBody>
      </p:sp>
    </p:spTree>
    <p:extLst>
      <p:ext uri="{BB962C8B-B14F-4D97-AF65-F5344CB8AC3E}">
        <p14:creationId xmlns:p14="http://schemas.microsoft.com/office/powerpoint/2010/main" val="3415755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Rectángulo">
            <a:extLst>
              <a:ext uri="{FF2B5EF4-FFF2-40B4-BE49-F238E27FC236}">
                <a16:creationId xmlns:a16="http://schemas.microsoft.com/office/drawing/2014/main" id="{73CDC493-66BD-49E7-BFB1-48E41D8453BB}"/>
              </a:ext>
            </a:extLst>
          </p:cNvPr>
          <p:cNvSpPr/>
          <p:nvPr/>
        </p:nvSpPr>
        <p:spPr>
          <a:xfrm>
            <a:off x="323528" y="564843"/>
            <a:ext cx="8496944" cy="30777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179388" indent="-179388" algn="ctr"/>
            <a:r>
              <a:rPr lang="es-MX" sz="1400" b="1" dirty="0">
                <a:solidFill>
                  <a:schemeClr val="bg1"/>
                </a:solidFill>
                <a:latin typeface="Soberana Sans" panose="02000000000000000000" pitchFamily="50" charset="0"/>
              </a:rPr>
              <a:t>INTEGRACIÓN DE LA INFORMACIÓN EN EL PEIA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2CE178-551D-43FB-BBA6-61AB22962EDE}"/>
              </a:ext>
            </a:extLst>
          </p:cNvPr>
          <p:cNvSpPr txBox="1"/>
          <p:nvPr/>
        </p:nvSpPr>
        <p:spPr>
          <a:xfrm>
            <a:off x="204426" y="1133274"/>
            <a:ext cx="2232248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solidFill>
                  <a:schemeClr val="bg1"/>
                </a:solidFill>
              </a:rPr>
              <a:t>DESCRIPCIÓN DEL PROYECTO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F6711FF-4E5E-46AA-B3EB-DCF9ED6F238E}"/>
              </a:ext>
            </a:extLst>
          </p:cNvPr>
          <p:cNvSpPr txBox="1"/>
          <p:nvPr/>
        </p:nvSpPr>
        <p:spPr>
          <a:xfrm>
            <a:off x="2674495" y="1142330"/>
            <a:ext cx="1717137" cy="24622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MX" sz="1000" b="1" dirty="0">
                <a:solidFill>
                  <a:schemeClr val="bg1"/>
                </a:solidFill>
              </a:rPr>
              <a:t>VINCULACIÓN JURIDICA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392CE11-5A4D-4AA6-8684-82C585829AC1}"/>
              </a:ext>
            </a:extLst>
          </p:cNvPr>
          <p:cNvSpPr txBox="1"/>
          <p:nvPr/>
        </p:nvSpPr>
        <p:spPr>
          <a:xfrm>
            <a:off x="4583169" y="1111552"/>
            <a:ext cx="2160240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solidFill>
                  <a:schemeClr val="bg1"/>
                </a:solidFill>
              </a:rPr>
              <a:t>IDENTIFICACIÓN Y EVALUACIÓN DE IMPACTOS AMBIENTALES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2D15487-0E7A-4333-AF25-D1873419CD3D}"/>
              </a:ext>
            </a:extLst>
          </p:cNvPr>
          <p:cNvSpPr txBox="1"/>
          <p:nvPr/>
        </p:nvSpPr>
        <p:spPr>
          <a:xfrm>
            <a:off x="7000819" y="1123045"/>
            <a:ext cx="1819653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solidFill>
                  <a:schemeClr val="bg1"/>
                </a:solidFill>
              </a:rPr>
              <a:t>MEDIDAS DE PREVENCIÓN/MITIGACIÓN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00B6F41-09BF-4274-B813-D26767CE0373}"/>
              </a:ext>
            </a:extLst>
          </p:cNvPr>
          <p:cNvSpPr txBox="1"/>
          <p:nvPr/>
        </p:nvSpPr>
        <p:spPr>
          <a:xfrm>
            <a:off x="104625" y="1412957"/>
            <a:ext cx="222002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u="sng" dirty="0">
                <a:solidFill>
                  <a:srgbClr val="009900"/>
                </a:solidFill>
              </a:rPr>
              <a:t>CAPITULO II</a:t>
            </a:r>
          </a:p>
          <a:p>
            <a:pPr algn="ctr"/>
            <a:endParaRPr lang="es-MX" sz="1000" b="1" dirty="0"/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000" b="1" dirty="0"/>
              <a:t>DESCIPCIÓN DE OBRAS Y ACTIVIDADES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s-MX" sz="1000" b="1" dirty="0"/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000" b="1" dirty="0"/>
              <a:t>ESTUDIO DE RIESGO AMBIENTAL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1000" b="1" dirty="0"/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000" b="1" dirty="0"/>
              <a:t>MANEJO Y USO DE SUSTANCIAS PELIGROSAS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1000" b="1" dirty="0"/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000" b="1" dirty="0"/>
              <a:t>GENERACIÓN Y MANEJO DE RESIDUOS PELIGROSOS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s-MX" sz="1000" b="1" dirty="0"/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000" b="1" dirty="0"/>
              <a:t>GENERACIÓN Y DESCARGA DE AGUAS RESIDUALES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s-MX" sz="1000" b="1" dirty="0"/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000" b="1" dirty="0"/>
              <a:t>USO DE MAQUINARIA Y EQUIPO</a:t>
            </a:r>
          </a:p>
        </p:txBody>
      </p:sp>
      <p:pic>
        <p:nvPicPr>
          <p:cNvPr id="11" name="Picture 2" descr="http://www.manualidades.photos/ejemplosorg/uploads/2015/05/EjemploDeLeyes.jpg">
            <a:extLst>
              <a:ext uri="{FF2B5EF4-FFF2-40B4-BE49-F238E27FC236}">
                <a16:creationId xmlns:a16="http://schemas.microsoft.com/office/drawing/2014/main" id="{EE88D3AB-79BC-468D-B971-CEF4EC3CF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723" y="4375339"/>
            <a:ext cx="1660426" cy="133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E1A97F5-529B-42F4-AD49-2CCBF583E9BF}"/>
              </a:ext>
            </a:extLst>
          </p:cNvPr>
          <p:cNvSpPr txBox="1"/>
          <p:nvPr/>
        </p:nvSpPr>
        <p:spPr>
          <a:xfrm>
            <a:off x="2455915" y="1462665"/>
            <a:ext cx="20882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u="sng" dirty="0">
                <a:solidFill>
                  <a:srgbClr val="009900"/>
                </a:solidFill>
              </a:rPr>
              <a:t>CAPITULO III</a:t>
            </a:r>
          </a:p>
          <a:p>
            <a:pPr algn="ctr"/>
            <a:endParaRPr lang="es-MX" sz="1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b="1" dirty="0"/>
              <a:t>LIE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b="1" dirty="0"/>
              <a:t>LGPGIR y su REGLAMENTO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b="1" dirty="0"/>
              <a:t>LGVS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b="1" dirty="0"/>
              <a:t>LGDFS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b="1" dirty="0"/>
              <a:t>POET REGIONAL O LOCAL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b="1" dirty="0"/>
              <a:t>DECRETOS DE ÁREAS NATURALES PROTEGIDAS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b="1" dirty="0"/>
              <a:t>NORMAS OFICIALES MEXICANAS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02C0BB9-AA77-47C2-A813-886B7350FF94}"/>
              </a:ext>
            </a:extLst>
          </p:cNvPr>
          <p:cNvCxnSpPr/>
          <p:nvPr/>
        </p:nvCxnSpPr>
        <p:spPr>
          <a:xfrm flipH="1">
            <a:off x="2468629" y="1434541"/>
            <a:ext cx="13349" cy="4309899"/>
          </a:xfrm>
          <a:prstGeom prst="line">
            <a:avLst/>
          </a:prstGeom>
          <a:ln>
            <a:solidFill>
              <a:srgbClr val="3434C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F106020B-2EB3-414C-8FC8-A868930EC0E7}"/>
              </a:ext>
            </a:extLst>
          </p:cNvPr>
          <p:cNvCxnSpPr/>
          <p:nvPr/>
        </p:nvCxnSpPr>
        <p:spPr>
          <a:xfrm flipH="1">
            <a:off x="4467957" y="1377835"/>
            <a:ext cx="28437" cy="4346174"/>
          </a:xfrm>
          <a:prstGeom prst="line">
            <a:avLst/>
          </a:prstGeom>
          <a:ln>
            <a:solidFill>
              <a:srgbClr val="3434C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BE2C442C-81E1-46EA-B1B6-4A6B8DFB373E}"/>
              </a:ext>
            </a:extLst>
          </p:cNvPr>
          <p:cNvCxnSpPr/>
          <p:nvPr/>
        </p:nvCxnSpPr>
        <p:spPr>
          <a:xfrm flipH="1">
            <a:off x="6819733" y="1366970"/>
            <a:ext cx="28437" cy="4346174"/>
          </a:xfrm>
          <a:prstGeom prst="line">
            <a:avLst/>
          </a:prstGeom>
          <a:ln>
            <a:solidFill>
              <a:srgbClr val="3434C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C595F4DF-1D0B-43A1-A6A6-FCE39958C95B}"/>
              </a:ext>
            </a:extLst>
          </p:cNvPr>
          <p:cNvCxnSpPr/>
          <p:nvPr/>
        </p:nvCxnSpPr>
        <p:spPr>
          <a:xfrm flipH="1">
            <a:off x="8997624" y="1282829"/>
            <a:ext cx="9520" cy="4441180"/>
          </a:xfrm>
          <a:prstGeom prst="line">
            <a:avLst/>
          </a:prstGeom>
          <a:ln>
            <a:solidFill>
              <a:srgbClr val="3434C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o 16">
            <a:extLst>
              <a:ext uri="{FF2B5EF4-FFF2-40B4-BE49-F238E27FC236}">
                <a16:creationId xmlns:a16="http://schemas.microsoft.com/office/drawing/2014/main" id="{1271551F-CC16-4107-B721-FAB1747F1204}"/>
              </a:ext>
            </a:extLst>
          </p:cNvPr>
          <p:cNvGrpSpPr/>
          <p:nvPr/>
        </p:nvGrpSpPr>
        <p:grpSpPr>
          <a:xfrm>
            <a:off x="204068" y="4454577"/>
            <a:ext cx="2002259" cy="1269432"/>
            <a:chOff x="163623" y="4741423"/>
            <a:chExt cx="2002259" cy="1269432"/>
          </a:xfrm>
        </p:grpSpPr>
        <p:pic>
          <p:nvPicPr>
            <p:cNvPr id="25" name="Picture 6" descr="http://imagenesdelibros.com/wp-content/uploads/2015/09/libro-abierto-para-colorear.png">
              <a:extLst>
                <a:ext uri="{FF2B5EF4-FFF2-40B4-BE49-F238E27FC236}">
                  <a16:creationId xmlns:a16="http://schemas.microsoft.com/office/drawing/2014/main" id="{54E2CB2F-F9A5-4308-8582-7337836AAE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623" y="4741423"/>
              <a:ext cx="2002259" cy="1269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C4F2B842-13F8-4C6A-AF23-953027B10652}"/>
                </a:ext>
              </a:extLst>
            </p:cNvPr>
            <p:cNvSpPr txBox="1"/>
            <p:nvPr/>
          </p:nvSpPr>
          <p:spPr>
            <a:xfrm>
              <a:off x="577801" y="5003159"/>
              <a:ext cx="127015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800" b="1" dirty="0">
                  <a:solidFill>
                    <a:srgbClr val="006600"/>
                  </a:solidFill>
                </a:rPr>
                <a:t>MANIFESTACIÓN DE IMPACTO AMBIENTAL</a:t>
              </a:r>
            </a:p>
            <a:p>
              <a:pPr algn="ctr"/>
              <a:r>
                <a:rPr lang="es-MX" sz="800" b="1" dirty="0">
                  <a:solidFill>
                    <a:srgbClr val="006600"/>
                  </a:solidFill>
                </a:rPr>
                <a:t>ESTUDIO DE RIESGO</a:t>
              </a: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A31F5B1-9A34-45F3-9B06-A87DCFD602E3}"/>
              </a:ext>
            </a:extLst>
          </p:cNvPr>
          <p:cNvSpPr txBox="1"/>
          <p:nvPr/>
        </p:nvSpPr>
        <p:spPr>
          <a:xfrm>
            <a:off x="4524831" y="1701825"/>
            <a:ext cx="228788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u="sng" dirty="0">
                <a:solidFill>
                  <a:srgbClr val="009900"/>
                </a:solidFill>
              </a:rPr>
              <a:t>CAPITULO V</a:t>
            </a:r>
          </a:p>
          <a:p>
            <a:pPr algn="ctr"/>
            <a:endParaRPr lang="es-MX" sz="1000" b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000" b="1" dirty="0"/>
              <a:t>IDENTIFICACIÓN DE IMPACTOS AMBIENTALES A PARTIR DE LAS OBRAS Y ACTIVIDADES Y COMPONENTES AMBIENTALES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1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b="1" dirty="0"/>
              <a:t>VALORACIÓN DE LOS IMPACTOS AMBIENTALES IDENTIFICADOS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1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b="1" dirty="0"/>
              <a:t>DESCRIPCIÓN DE LOS IMPACTOS EVALUADOS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C65F895-0351-45DD-8747-0C85133CE7BA}"/>
              </a:ext>
            </a:extLst>
          </p:cNvPr>
          <p:cNvSpPr txBox="1"/>
          <p:nvPr/>
        </p:nvSpPr>
        <p:spPr>
          <a:xfrm>
            <a:off x="6848170" y="1547315"/>
            <a:ext cx="220740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u="sng" dirty="0">
                <a:solidFill>
                  <a:srgbClr val="009900"/>
                </a:solidFill>
              </a:rPr>
              <a:t>CAPITULO VI</a:t>
            </a:r>
          </a:p>
          <a:p>
            <a:pPr algn="ctr"/>
            <a:r>
              <a:rPr lang="es-MX" sz="1000" b="1" dirty="0">
                <a:solidFill>
                  <a:srgbClr val="3434CC"/>
                </a:solidFill>
              </a:rPr>
              <a:t>MEDIDAS PREVENTIVAS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1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b="1" dirty="0"/>
              <a:t>PROGRAMA DE VIGILANCIAS AMBIENTAL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1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b="1" dirty="0"/>
              <a:t>PROGRAMAS ESPECIFICOS 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1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b="1" dirty="0"/>
              <a:t>RESCATE Y REUBICACIÓN DE FLORA Y FAUNA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1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b="1" dirty="0"/>
              <a:t>ALMACENAMIENTO O CONSERVACIÓN DE SUELOS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1000" b="1" dirty="0"/>
          </a:p>
          <a:p>
            <a:pPr algn="ctr"/>
            <a:r>
              <a:rPr lang="es-MX" sz="1000" b="1" dirty="0">
                <a:solidFill>
                  <a:srgbClr val="3434CC"/>
                </a:solidFill>
              </a:rPr>
              <a:t>MEDIDAS MITIGACIÓN</a:t>
            </a:r>
          </a:p>
          <a:p>
            <a:pPr algn="ctr"/>
            <a:endParaRPr lang="es-MX" sz="1000" b="1" dirty="0">
              <a:solidFill>
                <a:srgbClr val="3434CC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b="1" dirty="0"/>
              <a:t>REFORESTACIÓN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1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b="1" dirty="0"/>
              <a:t>PROGRAMAS ESPECIFICOS (DE RESTAURACIÓN, REMEDIACIÓN, CIERRE Y ABANDONO)</a:t>
            </a:r>
          </a:p>
        </p:txBody>
      </p:sp>
      <p:pic>
        <p:nvPicPr>
          <p:cNvPr id="20" name="Picture 8" descr="http://image.slidesharecdn.com/clasen9-aevaluacionyponderaiondeimpactoamb-140713181816-phpapp02/95/evaluacin-y-ponderacin-de-impacto-ambiental-4-638.jpg?cb=1405275545">
            <a:extLst>
              <a:ext uri="{FF2B5EF4-FFF2-40B4-BE49-F238E27FC236}">
                <a16:creationId xmlns:a16="http://schemas.microsoft.com/office/drawing/2014/main" id="{630D184B-91CF-437D-92D2-38ACE5ABA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493" y="4348569"/>
            <a:ext cx="1612014" cy="121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A1F9A0BC-61AD-44F4-898A-56A3529DB5B5}"/>
              </a:ext>
            </a:extLst>
          </p:cNvPr>
          <p:cNvCxnSpPr/>
          <p:nvPr/>
        </p:nvCxnSpPr>
        <p:spPr>
          <a:xfrm>
            <a:off x="204068" y="5749419"/>
            <a:ext cx="8803075" cy="0"/>
          </a:xfrm>
          <a:prstGeom prst="line">
            <a:avLst/>
          </a:prstGeom>
          <a:ln>
            <a:solidFill>
              <a:srgbClr val="3434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68F2B2C-36E7-422C-ABB6-D1EDEB369625}"/>
              </a:ext>
            </a:extLst>
          </p:cNvPr>
          <p:cNvSpPr txBox="1"/>
          <p:nvPr/>
        </p:nvSpPr>
        <p:spPr>
          <a:xfrm>
            <a:off x="3389451" y="5794632"/>
            <a:ext cx="2297424" cy="24622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MX" sz="1000" b="1" dirty="0">
                <a:solidFill>
                  <a:schemeClr val="bg1"/>
                </a:solidFill>
              </a:rPr>
              <a:t>CONGRUENCIA Y CONSISTENCIA </a:t>
            </a: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9FC7920E-2438-40FB-BCF8-6F621A460669}"/>
              </a:ext>
            </a:extLst>
          </p:cNvPr>
          <p:cNvCxnSpPr>
            <a:stCxn id="22" idx="1"/>
          </p:cNvCxnSpPr>
          <p:nvPr/>
        </p:nvCxnSpPr>
        <p:spPr>
          <a:xfrm flipH="1" flipV="1">
            <a:off x="323528" y="5917742"/>
            <a:ext cx="3065923" cy="1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E1ADF725-279E-4A5F-846F-3D94A9509E73}"/>
              </a:ext>
            </a:extLst>
          </p:cNvPr>
          <p:cNvCxnSpPr>
            <a:stCxn id="22" idx="3"/>
          </p:cNvCxnSpPr>
          <p:nvPr/>
        </p:nvCxnSpPr>
        <p:spPr>
          <a:xfrm flipV="1">
            <a:off x="5686875" y="5917742"/>
            <a:ext cx="3310749" cy="1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554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467791F-4473-4EB1-BDE6-786E4C203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6591"/>
          <a:stretch>
            <a:fillRect/>
          </a:stretch>
        </p:blipFill>
        <p:spPr bwMode="auto">
          <a:xfrm>
            <a:off x="251520" y="1844824"/>
            <a:ext cx="858981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6 Rectángulo">
            <a:extLst>
              <a:ext uri="{FF2B5EF4-FFF2-40B4-BE49-F238E27FC236}">
                <a16:creationId xmlns:a16="http://schemas.microsoft.com/office/drawing/2014/main" id="{05C8065E-67CD-4DA5-90ED-3BF26684594F}"/>
              </a:ext>
            </a:extLst>
          </p:cNvPr>
          <p:cNvSpPr/>
          <p:nvPr/>
        </p:nvSpPr>
        <p:spPr>
          <a:xfrm>
            <a:off x="2627784" y="1052736"/>
            <a:ext cx="3487878" cy="307777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Soberana Sans" panose="02000000000000000000" pitchFamily="50" charset="0"/>
                <a:cs typeface="Aharoni" pitchFamily="2" charset="-79"/>
              </a:rPr>
              <a:t>Procedimiento de EIA (Plazos-REIA)</a:t>
            </a:r>
            <a:endParaRPr lang="es-MX" sz="1400" dirty="0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7030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</TotalTime>
  <Words>2549</Words>
  <Application>Microsoft Office PowerPoint</Application>
  <PresentationFormat>Carta (216 x 279 mm)</PresentationFormat>
  <Paragraphs>328</Paragraphs>
  <Slides>26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43" baseType="lpstr">
      <vt:lpstr>MS PGothic</vt:lpstr>
      <vt:lpstr>MS PGothic</vt:lpstr>
      <vt:lpstr>Aharoni</vt:lpstr>
      <vt:lpstr>Angsana New</vt:lpstr>
      <vt:lpstr>Arial</vt:lpstr>
      <vt:lpstr>Arial Black</vt:lpstr>
      <vt:lpstr>Book Antiqua</vt:lpstr>
      <vt:lpstr>Calibri</vt:lpstr>
      <vt:lpstr>Calibri Light</vt:lpstr>
      <vt:lpstr>Century Gothic</vt:lpstr>
      <vt:lpstr>MS Mincho</vt:lpstr>
      <vt:lpstr>Palatino Linotype</vt:lpstr>
      <vt:lpstr>Soberana Sans</vt:lpstr>
      <vt:lpstr>Trajan Pro</vt:lpstr>
      <vt:lpstr>Wingdings</vt:lpstr>
      <vt:lpstr>Tema de Office</vt:lpstr>
      <vt:lpstr>Imagen de mapa de bits</vt:lpstr>
      <vt:lpstr>PROCEDIMIENTO DE EVALUACION DE IMPACTO AMBIENTAL (PEIA)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¿Cuándo procede un DTU?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GRACIAS…  M en I  ALBERTO VILLA AGUILAR alfonso.flores@semarnat.gob.mx  Director de Evaluación del Sector Energía e Industria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Alberto Villa Aguilar</dc:creator>
  <cp:lastModifiedBy>Alberto Villa Aguilar</cp:lastModifiedBy>
  <cp:revision>16</cp:revision>
  <dcterms:created xsi:type="dcterms:W3CDTF">2018-09-03T16:31:28Z</dcterms:created>
  <dcterms:modified xsi:type="dcterms:W3CDTF">2018-09-20T17:49:55Z</dcterms:modified>
</cp:coreProperties>
</file>